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0" r:id="rId3"/>
    <p:sldId id="269" r:id="rId4"/>
    <p:sldId id="258" r:id="rId5"/>
    <p:sldId id="271" r:id="rId6"/>
    <p:sldId id="273" r:id="rId7"/>
    <p:sldId id="257" r:id="rId8"/>
    <p:sldId id="274" r:id="rId9"/>
    <p:sldId id="268" r:id="rId1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26" autoAdjust="0"/>
  </p:normalViewPr>
  <p:slideViewPr>
    <p:cSldViewPr snapToGrid="0" snapToObjects="1">
      <p:cViewPr varScale="1">
        <p:scale>
          <a:sx n="61" d="100"/>
          <a:sy n="61" d="100"/>
        </p:scale>
        <p:origin x="18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49EA1-E295-40B2-9D7D-C4AE99695C6D}" type="datetimeFigureOut">
              <a:rPr lang="en-GB" smtClean="0"/>
              <a:t>03/06/2015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513AD-98FF-4453-8FF2-4E3C74459DBF}" type="slidenum">
              <a:rPr lang="en-GB" smtClean="0"/>
              <a:t>‹#›</a:t>
            </a:fld>
            <a:endParaRPr lang="en-GB" dirty="0"/>
          </a:p>
        </p:txBody>
      </p:sp>
    </p:spTree>
    <p:extLst>
      <p:ext uri="{BB962C8B-B14F-4D97-AF65-F5344CB8AC3E}">
        <p14:creationId xmlns:p14="http://schemas.microsoft.com/office/powerpoint/2010/main" val="192631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all civic education and parental socialization variables are measured from less to more, in principle we expect a positive relationship between each of the measures and our dependent variable.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political engagement index gauges the extent to which respondents follow societal issues and politics and is based on three questions: one asking how often a respondent reads, watches or listens to the news (also on the internet), a second measuring how interested the respondent is in societal issues and politics, and a third assessing how often the respondent discusses politics or problems in society when (s)he is with good friends.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Formal civic education refers to inclusion of socio-political issues and institutions in class and is measured through a number of questions on how often on a scale from 1 ‘never’ to 4 ‘often’ the following topics were discussed in class: 1.) the way parliament works; 2.) the United Nations; 3.) the European Union; 4.) federalism; 5.) elections; and 6.) recent political events.</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classroom climate is measured on a scale from 1 ‘totally disagree’ to 4 ‘totally agree’ and taps whether students: 1.) felt encouraged to develop their own opinions; 2.) felt free to express their own opinion in class, even when it deviates from the majority; and 3.) were under the impression that their teacher provided several views on topics in class.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presence of active learning strategies, lastly, is measured through three different indicators. The first records overtly political contacts – i.e., whether pupils visited the parliament or town hall as part of their civic education course and whether any politicians or important people in society came to give a talk in class. The second measure of active learning strategies measures how often students had to engage in group work for which they received a joint grade in the past year (1 = never, 4 = often). The third and last indicator of active learning strategies measures on a scale from 0 ‘no’ to 3 ‘more than 20 hours’ whether and how much voluntary work students were obliged to do by their school.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3A513AD-98FF-4453-8FF2-4E3C74459DBF}" type="slidenum">
              <a:rPr lang="en-GB" smtClean="0"/>
              <a:t>5</a:t>
            </a:fld>
            <a:endParaRPr lang="en-GB" dirty="0"/>
          </a:p>
        </p:txBody>
      </p:sp>
    </p:spTree>
    <p:extLst>
      <p:ext uri="{BB962C8B-B14F-4D97-AF65-F5344CB8AC3E}">
        <p14:creationId xmlns:p14="http://schemas.microsoft.com/office/powerpoint/2010/main" val="406887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question: What is the average trajectory of political engagement over time in our sample of adolescents and young adults? Is there significant individual level variance in the intercepts and slopes, i.e., in the observed starting levels of political engagement and the subsequent growth as respondents age? And most importantly, to what extent do parental socialization and civic education explain these individual differences?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Average starting point: 1.23 on a scale from 1 ‘never </a:t>
            </a:r>
            <a:r>
              <a:rPr lang="en-GB" sz="1200" kern="1200" dirty="0" smtClean="0">
                <a:solidFill>
                  <a:schemeClr val="tx1"/>
                </a:solidFill>
                <a:effectLst/>
                <a:latin typeface="+mn-lt"/>
                <a:ea typeface="+mn-ea"/>
                <a:cs typeface="+mn-cs"/>
              </a:rPr>
              <a:t>‘never read or watch the news/not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interested/never discusses politics’ to 5 ‘reads or watches the news daily/very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interested/always discusses politics’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Average growth: .09</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3A513AD-98FF-4453-8FF2-4E3C74459DBF}" type="slidenum">
              <a:rPr lang="en-GB" smtClean="0"/>
              <a:t>7</a:t>
            </a:fld>
            <a:endParaRPr lang="en-GB" dirty="0"/>
          </a:p>
        </p:txBody>
      </p:sp>
    </p:spTree>
    <p:extLst>
      <p:ext uri="{BB962C8B-B14F-4D97-AF65-F5344CB8AC3E}">
        <p14:creationId xmlns:p14="http://schemas.microsoft.com/office/powerpoint/2010/main" val="268863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513AD-98FF-4453-8FF2-4E3C74459DBF}" type="slidenum">
              <a:rPr lang="en-GB" smtClean="0"/>
              <a:t>9</a:t>
            </a:fld>
            <a:endParaRPr lang="en-GB" dirty="0"/>
          </a:p>
        </p:txBody>
      </p:sp>
    </p:spTree>
    <p:extLst>
      <p:ext uri="{BB962C8B-B14F-4D97-AF65-F5344CB8AC3E}">
        <p14:creationId xmlns:p14="http://schemas.microsoft.com/office/powerpoint/2010/main" val="20429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en-GB"/>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GB"/>
          </a:p>
        </p:txBody>
      </p:sp>
      <p:sp>
        <p:nvSpPr>
          <p:cNvPr id="4" name="Tijdelijke aanduiding voor datum 3"/>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GB"/>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5" name="Tijdelijke aanduiding voor voettekst 4"/>
          <p:cNvSpPr>
            <a:spLocks noGrp="1"/>
          </p:cNvSpPr>
          <p:nvPr>
            <p:ph type="ftr" sz="quarter" idx="11"/>
          </p:nvPr>
        </p:nvSpPr>
        <p:spPr/>
        <p:txBody>
          <a:bodyPr/>
          <a:lstStyle/>
          <a:p>
            <a:endParaRPr lang="en-GB" dirty="0"/>
          </a:p>
        </p:txBody>
      </p:sp>
      <p:sp>
        <p:nvSpPr>
          <p:cNvPr id="6" name="Tijdelijke aanduiding voor dianummer 5"/>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datum 4"/>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6" name="Tijdelijke aanduiding voor voettekst 5"/>
          <p:cNvSpPr>
            <a:spLocks noGrp="1"/>
          </p:cNvSpPr>
          <p:nvPr>
            <p:ph type="ftr" sz="quarter" idx="11"/>
          </p:nvPr>
        </p:nvSpPr>
        <p:spPr/>
        <p:txBody>
          <a:bodyPr/>
          <a:lstStyle/>
          <a:p>
            <a:endParaRPr lang="en-GB" dirty="0"/>
          </a:p>
        </p:txBody>
      </p:sp>
      <p:sp>
        <p:nvSpPr>
          <p:cNvPr id="7" name="Tijdelijke aanduiding voor dianummer 6"/>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datum 6"/>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8" name="Tijdelijke aanduiding voor voettekst 7"/>
          <p:cNvSpPr>
            <a:spLocks noGrp="1"/>
          </p:cNvSpPr>
          <p:nvPr>
            <p:ph type="ftr" sz="quarter" idx="11"/>
          </p:nvPr>
        </p:nvSpPr>
        <p:spPr/>
        <p:txBody>
          <a:bodyPr/>
          <a:lstStyle/>
          <a:p>
            <a:endParaRPr lang="en-GB" dirty="0"/>
          </a:p>
        </p:txBody>
      </p:sp>
      <p:sp>
        <p:nvSpPr>
          <p:cNvPr id="9" name="Tijdelijke aanduiding voor dianummer 8"/>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GB"/>
          </a:p>
        </p:txBody>
      </p:sp>
      <p:sp>
        <p:nvSpPr>
          <p:cNvPr id="3" name="Tijdelijke aanduiding voor datum 2"/>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3" name="Tijdelijke aanduiding voor voettekst 2"/>
          <p:cNvSpPr>
            <a:spLocks noGrp="1"/>
          </p:cNvSpPr>
          <p:nvPr>
            <p:ph type="ftr" sz="quarter" idx="11"/>
          </p:nvPr>
        </p:nvSpPr>
        <p:spPr/>
        <p:txBody>
          <a:bodyPr/>
          <a:lstStyle/>
          <a:p>
            <a:endParaRPr lang="en-GB" dirty="0"/>
          </a:p>
        </p:txBody>
      </p:sp>
      <p:sp>
        <p:nvSpPr>
          <p:cNvPr id="4" name="Tijdelijke aanduiding voor dianummer 3"/>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6" name="Tijdelijke aanduiding voor voettekst 5"/>
          <p:cNvSpPr>
            <a:spLocks noGrp="1"/>
          </p:cNvSpPr>
          <p:nvPr>
            <p:ph type="ftr" sz="quarter" idx="11"/>
          </p:nvPr>
        </p:nvSpPr>
        <p:spPr/>
        <p:txBody>
          <a:bodyPr/>
          <a:lstStyle/>
          <a:p>
            <a:endParaRPr lang="en-GB" dirty="0"/>
          </a:p>
        </p:txBody>
      </p:sp>
      <p:sp>
        <p:nvSpPr>
          <p:cNvPr id="7" name="Tijdelijke aanduiding voor dianummer 6"/>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5B322E8-4DDF-B943-BE21-E6CBBF8FADD5}" type="datetimeFigureOut">
              <a:rPr lang="nl-NL" smtClean="0"/>
              <a:pPr/>
              <a:t>3-6-2015</a:t>
            </a:fld>
            <a:endParaRPr lang="en-GB" dirty="0"/>
          </a:p>
        </p:txBody>
      </p:sp>
      <p:sp>
        <p:nvSpPr>
          <p:cNvPr id="6" name="Tijdelijke aanduiding voor voettekst 5"/>
          <p:cNvSpPr>
            <a:spLocks noGrp="1"/>
          </p:cNvSpPr>
          <p:nvPr>
            <p:ph type="ftr" sz="quarter" idx="11"/>
          </p:nvPr>
        </p:nvSpPr>
        <p:spPr/>
        <p:txBody>
          <a:bodyPr/>
          <a:lstStyle/>
          <a:p>
            <a:endParaRPr lang="en-GB" dirty="0"/>
          </a:p>
        </p:txBody>
      </p:sp>
      <p:sp>
        <p:nvSpPr>
          <p:cNvPr id="7" name="Tijdelijke aanduiding voor dianummer 6"/>
          <p:cNvSpPr>
            <a:spLocks noGrp="1"/>
          </p:cNvSpPr>
          <p:nvPr>
            <p:ph type="sldNum" sz="quarter" idx="12"/>
          </p:nvPr>
        </p:nvSpPr>
        <p:spPr/>
        <p:txBody>
          <a:bodyPr/>
          <a:lstStyle/>
          <a:p>
            <a:fld id="{4090F314-0881-5545-9328-38A1CA4D65E0}"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22E8-4DDF-B943-BE21-E6CBBF8FADD5}" type="datetimeFigureOut">
              <a:rPr lang="nl-NL" smtClean="0"/>
              <a:pPr/>
              <a:t>3-6-2015</a:t>
            </a:fld>
            <a:endParaRPr lang="en-GB"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0F314-0881-5545-9328-38A1CA4D65E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1193395" y="3510917"/>
            <a:ext cx="6783573" cy="1626565"/>
          </a:xfrm>
        </p:spPr>
        <p:txBody>
          <a:bodyPr>
            <a:normAutofit/>
          </a:bodyPr>
          <a:lstStyle/>
          <a:p>
            <a:r>
              <a:rPr lang="en-GB" sz="2400" dirty="0" smtClean="0">
                <a:solidFill>
                  <a:schemeClr val="bg1">
                    <a:lumMod val="50000"/>
                  </a:schemeClr>
                </a:solidFill>
              </a:rPr>
              <a:t>Anja </a:t>
            </a:r>
            <a:r>
              <a:rPr lang="en-GB" sz="2400" dirty="0">
                <a:solidFill>
                  <a:schemeClr val="bg1">
                    <a:lumMod val="50000"/>
                  </a:schemeClr>
                </a:solidFill>
              </a:rPr>
              <a:t>Neundorf (Nottingham)</a:t>
            </a:r>
          </a:p>
          <a:p>
            <a:r>
              <a:rPr lang="en-GB" sz="2400" dirty="0" smtClean="0">
                <a:solidFill>
                  <a:schemeClr val="bg1">
                    <a:lumMod val="50000"/>
                  </a:schemeClr>
                </a:solidFill>
              </a:rPr>
              <a:t>Richard </a:t>
            </a:r>
            <a:r>
              <a:rPr lang="en-GB" sz="2400" dirty="0">
                <a:solidFill>
                  <a:schemeClr val="bg1">
                    <a:lumMod val="50000"/>
                  </a:schemeClr>
                </a:solidFill>
              </a:rPr>
              <a:t>G. Niemi (Rochester) </a:t>
            </a:r>
          </a:p>
          <a:p>
            <a:r>
              <a:rPr lang="en-GB" sz="2400" dirty="0" smtClean="0">
                <a:solidFill>
                  <a:schemeClr val="bg1">
                    <a:lumMod val="50000"/>
                  </a:schemeClr>
                </a:solidFill>
              </a:rPr>
              <a:t>Kaat Smets</a:t>
            </a:r>
            <a:r>
              <a:rPr lang="en-GB" sz="2400" dirty="0">
                <a:solidFill>
                  <a:schemeClr val="bg1">
                    <a:lumMod val="50000"/>
                  </a:schemeClr>
                </a:solidFill>
              </a:rPr>
              <a:t> </a:t>
            </a:r>
            <a:r>
              <a:rPr lang="en-GB" sz="2400" dirty="0" smtClean="0">
                <a:solidFill>
                  <a:schemeClr val="bg1">
                    <a:lumMod val="50000"/>
                  </a:schemeClr>
                </a:solidFill>
              </a:rPr>
              <a:t>(Royal Holloway)</a:t>
            </a:r>
          </a:p>
        </p:txBody>
      </p:sp>
      <p:sp>
        <p:nvSpPr>
          <p:cNvPr id="7" name="Tekstvak 6"/>
          <p:cNvSpPr txBox="1"/>
          <p:nvPr/>
        </p:nvSpPr>
        <p:spPr>
          <a:xfrm>
            <a:off x="365760" y="5293931"/>
            <a:ext cx="8577943" cy="1323439"/>
          </a:xfrm>
          <a:prstGeom prst="rect">
            <a:avLst/>
          </a:prstGeom>
          <a:noFill/>
        </p:spPr>
        <p:txBody>
          <a:bodyPr wrap="square" rtlCol="0">
            <a:spAutoFit/>
          </a:bodyPr>
          <a:lstStyle/>
          <a:p>
            <a:pPr algn="ctr"/>
            <a:r>
              <a:rPr lang="en-GB" sz="2000" dirty="0" smtClean="0">
                <a:solidFill>
                  <a:schemeClr val="bg1">
                    <a:lumMod val="50000"/>
                  </a:schemeClr>
                </a:solidFill>
              </a:rPr>
              <a:t>Prepared for presentation at the </a:t>
            </a:r>
            <a:r>
              <a:rPr lang="en-US" sz="2000" dirty="0">
                <a:solidFill>
                  <a:schemeClr val="bg1">
                    <a:lumMod val="50000"/>
                  </a:schemeClr>
                </a:solidFill>
              </a:rPr>
              <a:t>joint </a:t>
            </a:r>
            <a:r>
              <a:rPr lang="en-US" sz="2000" dirty="0" smtClean="0">
                <a:solidFill>
                  <a:schemeClr val="bg1">
                    <a:lumMod val="50000"/>
                  </a:schemeClr>
                </a:solidFill>
              </a:rPr>
              <a:t>LLAKES </a:t>
            </a:r>
            <a:r>
              <a:rPr lang="en-US" sz="2000" smtClean="0">
                <a:solidFill>
                  <a:schemeClr val="bg1">
                    <a:lumMod val="50000"/>
                  </a:schemeClr>
                </a:solidFill>
              </a:rPr>
              <a:t>research conference</a:t>
            </a:r>
          </a:p>
          <a:p>
            <a:pPr algn="ctr"/>
            <a:r>
              <a:rPr lang="en-US" sz="2000" smtClean="0">
                <a:solidFill>
                  <a:schemeClr val="bg1">
                    <a:lumMod val="50000"/>
                  </a:schemeClr>
                </a:solidFill>
              </a:rPr>
              <a:t> </a:t>
            </a:r>
            <a:r>
              <a:rPr lang="en-GB" sz="2000" dirty="0" smtClean="0">
                <a:solidFill>
                  <a:schemeClr val="bg1">
                    <a:lumMod val="50000"/>
                  </a:schemeClr>
                </a:solidFill>
              </a:rPr>
              <a:t>‘The </a:t>
            </a:r>
            <a:r>
              <a:rPr lang="en-GB" sz="2000" dirty="0">
                <a:solidFill>
                  <a:schemeClr val="bg1">
                    <a:lumMod val="50000"/>
                  </a:schemeClr>
                </a:solidFill>
              </a:rPr>
              <a:t>crisis for contemporary youth: opportunities and civic values in comparative, longitudinal and inter-generational perspective </a:t>
            </a:r>
            <a:r>
              <a:rPr lang="en-US" sz="2000" dirty="0" smtClean="0">
                <a:solidFill>
                  <a:schemeClr val="bg1">
                    <a:lumMod val="50000"/>
                  </a:schemeClr>
                </a:solidFill>
              </a:rPr>
              <a:t>’, </a:t>
            </a:r>
          </a:p>
          <a:p>
            <a:pPr algn="ctr"/>
            <a:r>
              <a:rPr lang="en-US" sz="2000" dirty="0" smtClean="0">
                <a:solidFill>
                  <a:schemeClr val="bg1">
                    <a:lumMod val="50000"/>
                  </a:schemeClr>
                </a:solidFill>
              </a:rPr>
              <a:t>UCL Institute of Education, London,</a:t>
            </a:r>
            <a:r>
              <a:rPr lang="en-US" sz="2000" dirty="0">
                <a:solidFill>
                  <a:schemeClr val="bg1">
                    <a:lumMod val="50000"/>
                  </a:schemeClr>
                </a:solidFill>
              </a:rPr>
              <a:t> </a:t>
            </a:r>
            <a:r>
              <a:rPr lang="en-US" sz="2000" dirty="0" smtClean="0">
                <a:solidFill>
                  <a:schemeClr val="bg1">
                    <a:lumMod val="50000"/>
                  </a:schemeClr>
                </a:solidFill>
              </a:rPr>
              <a:t>June 4-5, 2015. </a:t>
            </a:r>
            <a:endParaRPr lang="en-US" sz="2000" dirty="0">
              <a:solidFill>
                <a:schemeClr val="bg1">
                  <a:lumMod val="50000"/>
                </a:schemeClr>
              </a:solidFill>
            </a:endParaRPr>
          </a:p>
        </p:txBody>
      </p:sp>
      <p:sp>
        <p:nvSpPr>
          <p:cNvPr id="6" name="Titel 3"/>
          <p:cNvSpPr txBox="1">
            <a:spLocks/>
          </p:cNvSpPr>
          <p:nvPr/>
        </p:nvSpPr>
        <p:spPr>
          <a:xfrm>
            <a:off x="447370" y="1181022"/>
            <a:ext cx="8275624" cy="69698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GB" sz="3600" dirty="0" smtClean="0"/>
              <a:t>The </a:t>
            </a:r>
            <a:r>
              <a:rPr lang="en-GB" sz="3600" dirty="0" smtClean="0">
                <a:latin typeface="+mn-lt"/>
              </a:rPr>
              <a:t>Compensation</a:t>
            </a:r>
            <a:r>
              <a:rPr lang="en-GB" sz="3600" dirty="0" smtClean="0"/>
              <a:t> Effect of Civic Education</a:t>
            </a:r>
            <a:r>
              <a:rPr lang="en-GB" sz="2800" dirty="0" smtClean="0"/>
              <a:t/>
            </a:r>
            <a:br>
              <a:rPr lang="en-GB" sz="2800" dirty="0" smtClean="0"/>
            </a:br>
            <a:endParaRPr lang="en-GB" sz="2800" dirty="0"/>
          </a:p>
        </p:txBody>
      </p:sp>
      <p:sp>
        <p:nvSpPr>
          <p:cNvPr id="8" name="Tekstvak 4"/>
          <p:cNvSpPr txBox="1"/>
          <p:nvPr/>
        </p:nvSpPr>
        <p:spPr>
          <a:xfrm>
            <a:off x="520179" y="1878003"/>
            <a:ext cx="8269104" cy="1200329"/>
          </a:xfrm>
          <a:prstGeom prst="rect">
            <a:avLst/>
          </a:prstGeom>
          <a:noFill/>
        </p:spPr>
        <p:txBody>
          <a:bodyPr wrap="square" rtlCol="0">
            <a:spAutoFit/>
          </a:bodyPr>
          <a:lstStyle/>
          <a:p>
            <a:pPr algn="ctr"/>
            <a:r>
              <a:rPr lang="en-GB" sz="3600" dirty="0" smtClean="0"/>
              <a:t>How School Classes Make Up for Missing Parental Political Socialization</a:t>
            </a:r>
            <a:endParaRPr lang="en-GB" sz="3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781" y="274638"/>
            <a:ext cx="4057264" cy="28468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http://neatoday.org/wp-content/uploads/2012/10/CivicResponsibility-e13504810041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045" y="3323064"/>
            <a:ext cx="4488295" cy="299967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40845" y="1172239"/>
            <a:ext cx="3333990" cy="523220"/>
          </a:xfrm>
          <a:prstGeom prst="rect">
            <a:avLst/>
          </a:prstGeom>
          <a:noFill/>
        </p:spPr>
        <p:txBody>
          <a:bodyPr wrap="none" rtlCol="0">
            <a:spAutoFit/>
          </a:bodyPr>
          <a:lstStyle/>
          <a:p>
            <a:r>
              <a:rPr lang="en-GB" sz="2800" dirty="0" smtClean="0"/>
              <a:t>Parental socialization </a:t>
            </a:r>
            <a:endParaRPr lang="en-GB" sz="2800" dirty="0"/>
          </a:p>
        </p:txBody>
      </p:sp>
      <p:sp>
        <p:nvSpPr>
          <p:cNvPr id="7" name="TextBox 6"/>
          <p:cNvSpPr txBox="1"/>
          <p:nvPr/>
        </p:nvSpPr>
        <p:spPr>
          <a:xfrm>
            <a:off x="1621625" y="4437286"/>
            <a:ext cx="2388924" cy="523220"/>
          </a:xfrm>
          <a:prstGeom prst="rect">
            <a:avLst/>
          </a:prstGeom>
          <a:noFill/>
        </p:spPr>
        <p:txBody>
          <a:bodyPr wrap="none" rtlCol="0">
            <a:spAutoFit/>
          </a:bodyPr>
          <a:lstStyle/>
          <a:p>
            <a:r>
              <a:rPr lang="en-GB" sz="2800" dirty="0" smtClean="0"/>
              <a:t>Civic education</a:t>
            </a:r>
            <a:endParaRPr lang="en-GB" sz="2800" dirty="0"/>
          </a:p>
        </p:txBody>
      </p:sp>
      <p:sp>
        <p:nvSpPr>
          <p:cNvPr id="6" name="Multiply 5"/>
          <p:cNvSpPr/>
          <p:nvPr/>
        </p:nvSpPr>
        <p:spPr>
          <a:xfrm>
            <a:off x="622914" y="0"/>
            <a:ext cx="3387635" cy="323088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3867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Research questions</a:t>
            </a:r>
            <a:endParaRPr lang="en-GB" dirty="0"/>
          </a:p>
        </p:txBody>
      </p:sp>
      <p:sp>
        <p:nvSpPr>
          <p:cNvPr id="3" name="Tijdelijke aanduiding voor inhoud 2"/>
          <p:cNvSpPr>
            <a:spLocks noGrp="1"/>
          </p:cNvSpPr>
          <p:nvPr>
            <p:ph idx="1"/>
          </p:nvPr>
        </p:nvSpPr>
        <p:spPr/>
        <p:txBody>
          <a:bodyPr/>
          <a:lstStyle/>
          <a:p>
            <a:endParaRPr lang="en-GB" dirty="0" smtClean="0"/>
          </a:p>
          <a:p>
            <a:r>
              <a:rPr lang="en-GB" dirty="0" smtClean="0"/>
              <a:t>Can civic education </a:t>
            </a:r>
            <a:r>
              <a:rPr lang="en-GB" dirty="0" smtClean="0">
                <a:solidFill>
                  <a:srgbClr val="FF0000"/>
                </a:solidFill>
              </a:rPr>
              <a:t>compensate</a:t>
            </a:r>
            <a:r>
              <a:rPr lang="en-GB" dirty="0" smtClean="0"/>
              <a:t> for lacking parental political socialization?</a:t>
            </a:r>
          </a:p>
          <a:p>
            <a:pPr marL="0" indent="0">
              <a:buNone/>
            </a:pPr>
            <a:endParaRPr lang="en-GB" dirty="0" smtClean="0"/>
          </a:p>
          <a:p>
            <a:r>
              <a:rPr lang="en-GB" dirty="0" smtClean="0">
                <a:solidFill>
                  <a:srgbClr val="FF0000"/>
                </a:solidFill>
              </a:rPr>
              <a:t>Which aspects </a:t>
            </a:r>
            <a:r>
              <a:rPr lang="en-GB" dirty="0" smtClean="0"/>
              <a:t>of the civic education curriculum and parental socialization matter?</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Data</a:t>
            </a:r>
            <a:endParaRPr lang="en-GB" dirty="0"/>
          </a:p>
        </p:txBody>
      </p:sp>
      <p:sp>
        <p:nvSpPr>
          <p:cNvPr id="3" name="Tijdelijke aanduiding voor inhoud 2"/>
          <p:cNvSpPr>
            <a:spLocks noGrp="1"/>
          </p:cNvSpPr>
          <p:nvPr>
            <p:ph idx="1"/>
          </p:nvPr>
        </p:nvSpPr>
        <p:spPr/>
        <p:txBody>
          <a:bodyPr/>
          <a:lstStyle/>
          <a:p>
            <a:r>
              <a:rPr lang="en-GB" dirty="0" smtClean="0"/>
              <a:t>Belgian Political Panel Study</a:t>
            </a:r>
          </a:p>
          <a:p>
            <a:r>
              <a:rPr lang="en-GB" dirty="0" smtClean="0"/>
              <a:t>Adolescents and young adults (15-21 years)</a:t>
            </a:r>
          </a:p>
          <a:p>
            <a:r>
              <a:rPr lang="en-GB" dirty="0" smtClean="0"/>
              <a:t>Three waves (2006 - 2011)</a:t>
            </a:r>
          </a:p>
          <a:p>
            <a:pPr>
              <a:spcAft>
                <a:spcPts val="600"/>
              </a:spcAft>
            </a:pPr>
            <a:r>
              <a:rPr lang="en-GB" dirty="0" smtClean="0"/>
              <a:t>Sample size: </a:t>
            </a:r>
          </a:p>
          <a:p>
            <a:pPr lvl="2">
              <a:buNone/>
            </a:pPr>
            <a:r>
              <a:rPr lang="en-GB" sz="2800" dirty="0" smtClean="0"/>
              <a:t>Wave 1 -&gt; </a:t>
            </a:r>
            <a:r>
              <a:rPr lang="nl-NL" sz="2800" dirty="0" smtClean="0"/>
              <a:t>6,330</a:t>
            </a:r>
          </a:p>
          <a:p>
            <a:pPr lvl="2">
              <a:buNone/>
            </a:pPr>
            <a:r>
              <a:rPr lang="nl-NL" sz="2800" dirty="0" smtClean="0"/>
              <a:t>Wave 2 -&gt; 4,235 </a:t>
            </a:r>
          </a:p>
          <a:p>
            <a:pPr lvl="2">
              <a:buNone/>
            </a:pPr>
            <a:r>
              <a:rPr lang="nl-NL" sz="2800" dirty="0" smtClean="0"/>
              <a:t>Wave 3 -&gt; 3,025</a:t>
            </a:r>
            <a:endParaRPr lang="en-GB" sz="2800" dirty="0" smtClean="0"/>
          </a:p>
          <a:p>
            <a:endParaRPr lang="en-GB" dirty="0" smtClean="0"/>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99219" y="2622403"/>
            <a:ext cx="3170311" cy="1077218"/>
          </a:xfrm>
          <a:prstGeom prst="rect">
            <a:avLst/>
          </a:prstGeom>
          <a:noFill/>
          <a:ln>
            <a:noFill/>
          </a:ln>
        </p:spPr>
        <p:txBody>
          <a:bodyPr wrap="square" rtlCol="0">
            <a:spAutoFit/>
          </a:bodyPr>
          <a:lstStyle/>
          <a:p>
            <a:pPr marL="285750" indent="-285750">
              <a:spcAft>
                <a:spcPts val="600"/>
              </a:spcAft>
              <a:buFont typeface="Arial" panose="020B0604020202020204" pitchFamily="34" charset="0"/>
              <a:buChar char="•"/>
            </a:pPr>
            <a:r>
              <a:rPr lang="en-GB" dirty="0" smtClean="0"/>
              <a:t>Read, watch, listen to news</a:t>
            </a:r>
            <a:endParaRPr lang="en-GB" dirty="0"/>
          </a:p>
          <a:p>
            <a:pPr marL="285750" indent="-285750">
              <a:spcAft>
                <a:spcPts val="600"/>
              </a:spcAft>
              <a:buFont typeface="Arial" panose="020B0604020202020204" pitchFamily="34" charset="0"/>
              <a:buChar char="•"/>
            </a:pPr>
            <a:r>
              <a:rPr lang="en-GB" dirty="0" smtClean="0"/>
              <a:t>Political interest</a:t>
            </a:r>
            <a:endParaRPr lang="en-GB" dirty="0"/>
          </a:p>
          <a:p>
            <a:pPr marL="285750" indent="-285750">
              <a:spcAft>
                <a:spcPts val="600"/>
              </a:spcAft>
              <a:buFont typeface="Arial" panose="020B0604020202020204" pitchFamily="34" charset="0"/>
              <a:buChar char="•"/>
            </a:pPr>
            <a:r>
              <a:rPr lang="en-GB" dirty="0" smtClean="0"/>
              <a:t>Discuss politics</a:t>
            </a:r>
            <a:endParaRPr lang="en-GB" dirty="0"/>
          </a:p>
        </p:txBody>
      </p:sp>
      <p:sp>
        <p:nvSpPr>
          <p:cNvPr id="6" name="TextBox 5"/>
          <p:cNvSpPr txBox="1"/>
          <p:nvPr/>
        </p:nvSpPr>
        <p:spPr>
          <a:xfrm>
            <a:off x="5662088" y="1585495"/>
            <a:ext cx="3298660" cy="954107"/>
          </a:xfrm>
          <a:prstGeom prst="rect">
            <a:avLst/>
          </a:prstGeom>
          <a:noFill/>
        </p:spPr>
        <p:txBody>
          <a:bodyPr wrap="none" rtlCol="0">
            <a:spAutoFit/>
          </a:bodyPr>
          <a:lstStyle/>
          <a:p>
            <a:r>
              <a:rPr lang="en-GB" sz="2800" dirty="0" smtClean="0">
                <a:solidFill>
                  <a:srgbClr val="FF0000"/>
                </a:solidFill>
              </a:rPr>
              <a:t>Political engagement </a:t>
            </a:r>
          </a:p>
          <a:p>
            <a:r>
              <a:rPr lang="en-GB" sz="2800" dirty="0" smtClean="0">
                <a:solidFill>
                  <a:srgbClr val="FF0000"/>
                </a:solidFill>
              </a:rPr>
              <a:t>of young people:</a:t>
            </a:r>
            <a:endParaRPr lang="en-GB" sz="2800" dirty="0">
              <a:solidFill>
                <a:srgbClr val="FF0000"/>
              </a:solidFill>
            </a:endParaRPr>
          </a:p>
        </p:txBody>
      </p:sp>
      <p:sp>
        <p:nvSpPr>
          <p:cNvPr id="8" name="TextBox 7"/>
          <p:cNvSpPr txBox="1"/>
          <p:nvPr/>
        </p:nvSpPr>
        <p:spPr>
          <a:xfrm>
            <a:off x="402772" y="688210"/>
            <a:ext cx="3545773" cy="1862048"/>
          </a:xfrm>
          <a:prstGeom prst="rect">
            <a:avLst/>
          </a:prstGeom>
          <a:noFill/>
          <a:ln>
            <a:noFill/>
          </a:ln>
        </p:spPr>
        <p:txBody>
          <a:bodyPr wrap="square" rtlCol="0">
            <a:spAutoFit/>
          </a:bodyPr>
          <a:lstStyle/>
          <a:p>
            <a:pPr>
              <a:spcAft>
                <a:spcPts val="600"/>
              </a:spcAft>
            </a:pPr>
            <a:r>
              <a:rPr lang="en-GB" sz="2800" dirty="0">
                <a:solidFill>
                  <a:srgbClr val="FF0000"/>
                </a:solidFill>
              </a:rPr>
              <a:t>Civic </a:t>
            </a:r>
            <a:r>
              <a:rPr lang="en-GB" sz="2800" dirty="0" smtClean="0">
                <a:solidFill>
                  <a:srgbClr val="FF0000"/>
                </a:solidFill>
              </a:rPr>
              <a:t>education:</a:t>
            </a:r>
          </a:p>
          <a:p>
            <a:pPr marL="285750" indent="-285750">
              <a:spcAft>
                <a:spcPts val="600"/>
              </a:spcAft>
              <a:buFont typeface="Arial" panose="020B0604020202020204" pitchFamily="34" charset="0"/>
              <a:buChar char="•"/>
            </a:pPr>
            <a:r>
              <a:rPr lang="en-GB" dirty="0" smtClean="0"/>
              <a:t>Formal civic education</a:t>
            </a:r>
          </a:p>
          <a:p>
            <a:pPr marL="285750" indent="-285750">
              <a:spcAft>
                <a:spcPts val="600"/>
              </a:spcAft>
              <a:buFont typeface="Arial" panose="020B0604020202020204" pitchFamily="34" charset="0"/>
              <a:buChar char="•"/>
            </a:pPr>
            <a:r>
              <a:rPr lang="en-GB" dirty="0" smtClean="0"/>
              <a:t>Open </a:t>
            </a:r>
            <a:r>
              <a:rPr lang="en-GB" dirty="0"/>
              <a:t>class room </a:t>
            </a:r>
            <a:r>
              <a:rPr lang="en-GB" dirty="0" smtClean="0"/>
              <a:t>climate</a:t>
            </a:r>
          </a:p>
          <a:p>
            <a:pPr marL="285750" indent="-285750">
              <a:spcAft>
                <a:spcPts val="600"/>
              </a:spcAft>
              <a:buFont typeface="Arial" panose="020B0604020202020204" pitchFamily="34" charset="0"/>
              <a:buChar char="•"/>
            </a:pPr>
            <a:r>
              <a:rPr lang="en-GB" dirty="0" smtClean="0"/>
              <a:t>Active </a:t>
            </a:r>
            <a:r>
              <a:rPr lang="en-GB" dirty="0"/>
              <a:t>learning </a:t>
            </a:r>
            <a:r>
              <a:rPr lang="en-GB" dirty="0" smtClean="0"/>
              <a:t>strategies (visits, group work, volunteering)</a:t>
            </a:r>
            <a:endParaRPr lang="en-GB" dirty="0"/>
          </a:p>
        </p:txBody>
      </p:sp>
      <p:sp>
        <p:nvSpPr>
          <p:cNvPr id="9" name="TextBox 8"/>
          <p:cNvSpPr txBox="1"/>
          <p:nvPr/>
        </p:nvSpPr>
        <p:spPr>
          <a:xfrm>
            <a:off x="402772" y="5014168"/>
            <a:ext cx="4909164" cy="1585049"/>
          </a:xfrm>
          <a:prstGeom prst="rect">
            <a:avLst/>
          </a:prstGeom>
          <a:noFill/>
          <a:ln>
            <a:noFill/>
          </a:ln>
        </p:spPr>
        <p:txBody>
          <a:bodyPr wrap="none" rtlCol="0">
            <a:spAutoFit/>
          </a:bodyPr>
          <a:lstStyle/>
          <a:p>
            <a:pPr>
              <a:spcAft>
                <a:spcPts val="600"/>
              </a:spcAft>
            </a:pPr>
            <a:r>
              <a:rPr lang="en-GB" sz="2800" dirty="0">
                <a:solidFill>
                  <a:srgbClr val="FF0000"/>
                </a:solidFill>
              </a:rPr>
              <a:t>Parental </a:t>
            </a:r>
            <a:r>
              <a:rPr lang="en-GB" sz="2800" dirty="0" smtClean="0">
                <a:solidFill>
                  <a:srgbClr val="FF0000"/>
                </a:solidFill>
              </a:rPr>
              <a:t>socialization:</a:t>
            </a:r>
          </a:p>
          <a:p>
            <a:pPr marL="285750" indent="-285750">
              <a:spcAft>
                <a:spcPts val="600"/>
              </a:spcAft>
              <a:buFont typeface="Arial" panose="020B0604020202020204" pitchFamily="34" charset="0"/>
              <a:buChar char="•"/>
            </a:pPr>
            <a:r>
              <a:rPr lang="en-GB" dirty="0" smtClean="0"/>
              <a:t>Parental </a:t>
            </a:r>
            <a:r>
              <a:rPr lang="en-GB" dirty="0"/>
              <a:t>SES (books at home, educational </a:t>
            </a:r>
            <a:r>
              <a:rPr lang="en-GB" dirty="0" smtClean="0"/>
              <a:t>level)</a:t>
            </a:r>
          </a:p>
          <a:p>
            <a:pPr marL="285750" indent="-285750">
              <a:spcAft>
                <a:spcPts val="600"/>
              </a:spcAft>
              <a:buFont typeface="Arial" panose="020B0604020202020204" pitchFamily="34" charset="0"/>
              <a:buChar char="•"/>
            </a:pPr>
            <a:r>
              <a:rPr lang="en-GB" dirty="0" smtClean="0"/>
              <a:t>Discussion </a:t>
            </a:r>
            <a:r>
              <a:rPr lang="en-GB" dirty="0"/>
              <a:t>(frequency, parents primary source)</a:t>
            </a:r>
          </a:p>
          <a:p>
            <a:endParaRPr lang="en-GB" dirty="0"/>
          </a:p>
        </p:txBody>
      </p:sp>
      <p:sp>
        <p:nvSpPr>
          <p:cNvPr id="10" name="Right Arrow 9"/>
          <p:cNvSpPr/>
          <p:nvPr/>
        </p:nvSpPr>
        <p:spPr>
          <a:xfrm rot="2015290">
            <a:off x="3416650" y="2186165"/>
            <a:ext cx="2180120" cy="17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 name="Right Arrow 10"/>
          <p:cNvSpPr/>
          <p:nvPr/>
        </p:nvSpPr>
        <p:spPr>
          <a:xfrm rot="19495118">
            <a:off x="3457892" y="3557150"/>
            <a:ext cx="2204646" cy="1799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2" name="TextBox 11"/>
          <p:cNvSpPr txBox="1"/>
          <p:nvPr/>
        </p:nvSpPr>
        <p:spPr>
          <a:xfrm>
            <a:off x="6093746" y="4688574"/>
            <a:ext cx="1992853" cy="2139047"/>
          </a:xfrm>
          <a:prstGeom prst="rect">
            <a:avLst/>
          </a:prstGeom>
          <a:noFill/>
        </p:spPr>
        <p:txBody>
          <a:bodyPr wrap="none" rtlCol="0">
            <a:spAutoFit/>
          </a:bodyPr>
          <a:lstStyle/>
          <a:p>
            <a:pPr>
              <a:spcAft>
                <a:spcPts val="600"/>
              </a:spcAft>
            </a:pPr>
            <a:r>
              <a:rPr lang="en-GB" dirty="0">
                <a:solidFill>
                  <a:srgbClr val="FF0000"/>
                </a:solidFill>
              </a:rPr>
              <a:t>Control </a:t>
            </a:r>
            <a:r>
              <a:rPr lang="en-GB" dirty="0" smtClean="0">
                <a:solidFill>
                  <a:srgbClr val="FF0000"/>
                </a:solidFill>
              </a:rPr>
              <a:t>variables</a:t>
            </a:r>
            <a:endParaRPr lang="en-GB" b="1" dirty="0" smtClean="0"/>
          </a:p>
          <a:p>
            <a:pPr marL="285750" indent="-285750">
              <a:spcAft>
                <a:spcPts val="600"/>
              </a:spcAft>
              <a:buFont typeface="Arial" panose="020B0604020202020204" pitchFamily="34" charset="0"/>
              <a:buChar char="•"/>
            </a:pPr>
            <a:r>
              <a:rPr lang="en-GB" dirty="0" smtClean="0"/>
              <a:t>Age</a:t>
            </a:r>
          </a:p>
          <a:p>
            <a:pPr marL="285750" indent="-285750">
              <a:spcAft>
                <a:spcPts val="600"/>
              </a:spcAft>
              <a:buFont typeface="Arial" panose="020B0604020202020204" pitchFamily="34" charset="0"/>
              <a:buChar char="•"/>
            </a:pPr>
            <a:r>
              <a:rPr lang="en-GB" dirty="0" smtClean="0"/>
              <a:t>Gender</a:t>
            </a:r>
          </a:p>
          <a:p>
            <a:pPr marL="285750" indent="-285750">
              <a:spcAft>
                <a:spcPts val="600"/>
              </a:spcAft>
              <a:buFont typeface="Arial" panose="020B0604020202020204" pitchFamily="34" charset="0"/>
              <a:buChar char="•"/>
            </a:pPr>
            <a:r>
              <a:rPr lang="en-GB" dirty="0" smtClean="0"/>
              <a:t>Educational goal</a:t>
            </a:r>
          </a:p>
          <a:p>
            <a:pPr marL="285750" indent="-285750">
              <a:spcAft>
                <a:spcPts val="600"/>
              </a:spcAft>
              <a:buFont typeface="Arial" panose="020B0604020202020204" pitchFamily="34" charset="0"/>
              <a:buChar char="•"/>
            </a:pPr>
            <a:r>
              <a:rPr lang="en-GB" dirty="0" smtClean="0"/>
              <a:t>Region</a:t>
            </a:r>
            <a:endParaRPr lang="en-GB" dirty="0"/>
          </a:p>
          <a:p>
            <a:endParaRPr lang="en-GB" dirty="0"/>
          </a:p>
        </p:txBody>
      </p:sp>
      <p:sp>
        <p:nvSpPr>
          <p:cNvPr id="13" name="Right Arrow 12"/>
          <p:cNvSpPr/>
          <p:nvPr/>
        </p:nvSpPr>
        <p:spPr>
          <a:xfrm rot="16200000">
            <a:off x="6547430" y="4105354"/>
            <a:ext cx="741959" cy="165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 name="Up-Down Arrow 1"/>
          <p:cNvSpPr/>
          <p:nvPr/>
        </p:nvSpPr>
        <p:spPr>
          <a:xfrm>
            <a:off x="402771" y="2655019"/>
            <a:ext cx="258123" cy="2221781"/>
          </a:xfrm>
          <a:prstGeom prst="upDownArrow">
            <a:avLst/>
          </a:prstGeom>
          <a:solidFill>
            <a:schemeClr val="accent1">
              <a:tint val="100000"/>
              <a:shade val="100000"/>
              <a:satMod val="130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 name="TextBox 2"/>
          <p:cNvSpPr txBox="1"/>
          <p:nvPr/>
        </p:nvSpPr>
        <p:spPr>
          <a:xfrm>
            <a:off x="839505" y="3314901"/>
            <a:ext cx="2785438" cy="461665"/>
          </a:xfrm>
          <a:prstGeom prst="rect">
            <a:avLst/>
          </a:prstGeom>
          <a:noFill/>
        </p:spPr>
        <p:txBody>
          <a:bodyPr wrap="none" rtlCol="0">
            <a:spAutoFit/>
          </a:bodyPr>
          <a:lstStyle/>
          <a:p>
            <a:r>
              <a:rPr lang="en-US" sz="2400" dirty="0" smtClean="0">
                <a:solidFill>
                  <a:schemeClr val="tx2">
                    <a:lumMod val="60000"/>
                    <a:lumOff val="40000"/>
                  </a:schemeClr>
                </a:solidFill>
              </a:rPr>
              <a:t>Compensation effect</a:t>
            </a:r>
            <a:endParaRPr lang="en-US" sz="2000" dirty="0">
              <a:solidFill>
                <a:schemeClr val="tx2">
                  <a:lumMod val="60000"/>
                  <a:lumOff val="40000"/>
                </a:schemeClr>
              </a:solidFill>
            </a:endParaRPr>
          </a:p>
        </p:txBody>
      </p:sp>
    </p:spTree>
    <p:extLst>
      <p:ext uri="{BB962C8B-B14F-4D97-AF65-F5344CB8AC3E}">
        <p14:creationId xmlns:p14="http://schemas.microsoft.com/office/powerpoint/2010/main" val="2394005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57460" y="2552185"/>
            <a:ext cx="885955" cy="369332"/>
          </a:xfrm>
          <a:prstGeom prst="rect">
            <a:avLst/>
          </a:prstGeom>
        </p:spPr>
        <p:txBody>
          <a:bodyPr wrap="none">
            <a:spAutoFit/>
          </a:bodyPr>
          <a:lstStyle/>
          <a:p>
            <a:r>
              <a:rPr lang="en-US" dirty="0"/>
              <a:t>Figure2</a:t>
            </a:r>
          </a:p>
        </p:txBody>
      </p:sp>
      <p:pic>
        <p:nvPicPr>
          <p:cNvPr id="6" name="Picture 5" descr="Figure2.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999" y="1723905"/>
            <a:ext cx="7010963" cy="5098882"/>
          </a:xfrm>
          <a:prstGeom prst="rect">
            <a:avLst/>
          </a:prstGeom>
        </p:spPr>
      </p:pic>
      <p:sp>
        <p:nvSpPr>
          <p:cNvPr id="7" name="Titel 1"/>
          <p:cNvSpPr txBox="1">
            <a:spLocks/>
          </p:cNvSpPr>
          <p:nvPr/>
        </p:nvSpPr>
        <p:spPr>
          <a:xfrm>
            <a:off x="0" y="274638"/>
            <a:ext cx="9144000" cy="1143000"/>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Descriptive illustration of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compensation effect</a:t>
            </a:r>
          </a:p>
        </p:txBody>
      </p:sp>
    </p:spTree>
    <p:extLst>
      <p:ext uri="{BB962C8B-B14F-4D97-AF65-F5344CB8AC3E}">
        <p14:creationId xmlns:p14="http://schemas.microsoft.com/office/powerpoint/2010/main" val="7281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Latent growth curve </a:t>
            </a:r>
            <a:r>
              <a:rPr lang="en-US" dirty="0" smtClean="0"/>
              <a:t>modeling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70" y="1432503"/>
            <a:ext cx="6858002" cy="49876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95722977"/>
              </p:ext>
            </p:extLst>
          </p:nvPr>
        </p:nvGraphicFramePr>
        <p:xfrm>
          <a:off x="1745673" y="114299"/>
          <a:ext cx="6109853" cy="6644640"/>
        </p:xfrm>
        <a:graphic>
          <a:graphicData uri="http://schemas.openxmlformats.org/drawingml/2006/table">
            <a:tbl>
              <a:tblPr firstRow="1" firstCol="1" bandRow="1"/>
              <a:tblGrid>
                <a:gridCol w="3095025"/>
                <a:gridCol w="1508833"/>
                <a:gridCol w="1505995"/>
              </a:tblGrid>
              <a:tr h="1048433">
                <a:tc>
                  <a:txBody>
                    <a:bodyPr/>
                    <a:lstStyle/>
                    <a:p>
                      <a:pPr algn="just">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50" dirty="0">
                          <a:effectLst/>
                          <a:latin typeface="Calibri" panose="020F0502020204030204" pitchFamily="34" charset="0"/>
                          <a:ea typeface="Arial Unicode MS" panose="020B0604020202020204" pitchFamily="34" charset="-128"/>
                          <a:cs typeface="Calibri" panose="020F0502020204030204" pitchFamily="34" charset="0"/>
                        </a:rPr>
                        <a:t>Starting levels of</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p>
                      <a:pPr algn="ctr">
                        <a:spcAft>
                          <a:spcPts val="0"/>
                        </a:spcAft>
                      </a:pPr>
                      <a:r>
                        <a:rPr lang="en-US" sz="1800" b="1" kern="50" dirty="0">
                          <a:effectLst/>
                          <a:latin typeface="Calibri" panose="020F0502020204030204" pitchFamily="34" charset="0"/>
                          <a:ea typeface="Arial Unicode MS" panose="020B0604020202020204" pitchFamily="34" charset="-128"/>
                          <a:cs typeface="Calibri" panose="020F0502020204030204" pitchFamily="34" charset="0"/>
                        </a:rPr>
                        <a:t>political engagement</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50" dirty="0">
                          <a:effectLst/>
                          <a:latin typeface="Calibri" panose="020F0502020204030204" pitchFamily="34" charset="0"/>
                          <a:ea typeface="Arial Unicode MS" panose="020B0604020202020204" pitchFamily="34" charset="-128"/>
                          <a:cs typeface="Calibri" panose="020F0502020204030204" pitchFamily="34" charset="0"/>
                        </a:rPr>
                        <a:t>Development of </a:t>
                      </a:r>
                      <a:endParaRPr lang="en-US" sz="1800" b="1" kern="50" dirty="0" smtClean="0">
                        <a:effectLst/>
                        <a:latin typeface="Calibri" panose="020F0502020204030204" pitchFamily="34" charset="0"/>
                        <a:ea typeface="Arial Unicode MS" panose="020B0604020202020204" pitchFamily="34" charset="-128"/>
                        <a:cs typeface="Calibri" panose="020F0502020204030204" pitchFamily="34" charset="0"/>
                      </a:endParaRPr>
                    </a:p>
                    <a:p>
                      <a:pPr algn="ctr">
                        <a:spcAft>
                          <a:spcPts val="0"/>
                        </a:spcAft>
                      </a:pPr>
                      <a:r>
                        <a:rPr lang="en-US" sz="1800" b="1" kern="50" dirty="0" smtClean="0">
                          <a:effectLst/>
                          <a:latin typeface="Calibri" panose="020F0502020204030204" pitchFamily="34" charset="0"/>
                          <a:ea typeface="Arial Unicode MS" panose="020B0604020202020204" pitchFamily="34" charset="-128"/>
                          <a:cs typeface="Calibri" panose="020F0502020204030204" pitchFamily="34" charset="0"/>
                        </a:rPr>
                        <a:t>political </a:t>
                      </a:r>
                      <a:r>
                        <a:rPr lang="en-US" sz="1800" b="1" kern="50" dirty="0">
                          <a:effectLst/>
                          <a:latin typeface="Calibri" panose="020F0502020204030204" pitchFamily="34" charset="0"/>
                          <a:ea typeface="Arial Unicode MS" panose="020B0604020202020204" pitchFamily="34" charset="-128"/>
                          <a:cs typeface="Calibri" panose="020F0502020204030204" pitchFamily="34" charset="0"/>
                        </a:rPr>
                        <a:t>engagement</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08">
                <a:tc>
                  <a:txBody>
                    <a:bodyPr/>
                    <a:lstStyle/>
                    <a:p>
                      <a:pPr>
                        <a:spcAft>
                          <a:spcPts val="0"/>
                        </a:spcAft>
                      </a:pPr>
                      <a:r>
                        <a:rPr lang="en-GB" sz="1800" b="1" kern="1200" dirty="0">
                          <a:effectLst/>
                          <a:latin typeface="Calibri" panose="020F0502020204030204" pitchFamily="34" charset="0"/>
                          <a:ea typeface="Cambria" panose="02040503050406030204" pitchFamily="18" charset="0"/>
                          <a:cs typeface="Times New Roman" panose="02020603050405020304" pitchFamily="18" charset="0"/>
                        </a:rPr>
                        <a:t>Civic education</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20355">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Formal civic education</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320355">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Open class room climate</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320355">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Active learning: volunteering</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320355">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Active learning: visits</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320355">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Active learning: group projects</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320355">
                <a:tc>
                  <a:txBody>
                    <a:bodyPr/>
                    <a:lstStyle/>
                    <a:p>
                      <a:pPr algn="just">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320355">
                <a:tc>
                  <a:txBody>
                    <a:bodyPr/>
                    <a:lstStyle/>
                    <a:p>
                      <a:pPr>
                        <a:spcAft>
                          <a:spcPts val="0"/>
                        </a:spcAft>
                      </a:pPr>
                      <a:r>
                        <a:rPr lang="en-GB" sz="1800" b="1" kern="1200" dirty="0">
                          <a:effectLst/>
                          <a:latin typeface="Calibri" panose="020F0502020204030204" pitchFamily="34" charset="0"/>
                          <a:ea typeface="Cambria" panose="02040503050406030204" pitchFamily="18" charset="0"/>
                          <a:cs typeface="Times New Roman" panose="02020603050405020304" pitchFamily="18" charset="0"/>
                        </a:rPr>
                        <a:t>Parental socialization</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320355">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Number of books at home</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320355">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Pol. info mainly from parents</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320355">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Pol. discussion with parents</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262108">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Parental education</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262108">
                <a:tc>
                  <a:txBody>
                    <a:bodyPr/>
                    <a:lstStyle/>
                    <a:p>
                      <a:pPr>
                        <a:spcAft>
                          <a:spcPts val="0"/>
                        </a:spcAft>
                      </a:pPr>
                      <a:r>
                        <a:rPr lang="en-GB"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262108">
                <a:tc>
                  <a:txBody>
                    <a:bodyPr/>
                    <a:lstStyle/>
                    <a:p>
                      <a:pPr>
                        <a:spcAft>
                          <a:spcPts val="0"/>
                        </a:spcAft>
                      </a:pPr>
                      <a:r>
                        <a:rPr lang="en-GB" sz="1800" b="1"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Compensation effect</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 </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524217">
                <a:tc>
                  <a:txBody>
                    <a:bodyPr/>
                    <a:lstStyle/>
                    <a:p>
                      <a:r>
                        <a:rPr lang="nl-NL"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Formal civic education * No. books at home</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n.a.</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a:noFill/>
                    </a:lnB>
                  </a:tcPr>
                </a:tc>
              </a:tr>
              <a:tr h="524217">
                <a:tc>
                  <a:txBody>
                    <a:bodyPr/>
                    <a:lstStyle/>
                    <a:p>
                      <a:r>
                        <a:rPr lang="nl-NL" sz="1800" kern="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Formal civic education * Pol. discussion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50" dirty="0">
                          <a:effectLst/>
                          <a:latin typeface="Calibri" panose="020F0502020204030204" pitchFamily="34" charset="0"/>
                          <a:ea typeface="Arial Unicode MS" panose="020B0604020202020204" pitchFamily="34" charset="-128"/>
                          <a:cs typeface="Calibri" panose="020F0502020204030204" pitchFamily="34" charset="0"/>
                        </a:rPr>
                        <a:t>n.a.</a:t>
                      </a:r>
                      <a:endParaRPr lang="en-GB" sz="18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kern="50" dirty="0">
                          <a:effectLst/>
                          <a:latin typeface="Calibri" panose="020F0502020204030204" pitchFamily="34" charset="0"/>
                          <a:ea typeface="Arial Unicode MS" panose="020B0604020202020204" pitchFamily="34" charset="-128"/>
                          <a:cs typeface="Calibri" panose="020F0502020204030204" pitchFamily="34" charset="0"/>
                        </a:rPr>
                        <a:t>−</a:t>
                      </a:r>
                      <a:endParaRPr lang="en-GB" sz="2200" kern="50" dirty="0">
                        <a:effectLst/>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2289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Conclusion and discussion</a:t>
            </a:r>
            <a:endParaRPr lang="en-GB" dirty="0"/>
          </a:p>
        </p:txBody>
      </p:sp>
      <p:sp>
        <p:nvSpPr>
          <p:cNvPr id="3" name="Tijdelijke aanduiding voor inhoud 2"/>
          <p:cNvSpPr>
            <a:spLocks noGrp="1"/>
          </p:cNvSpPr>
          <p:nvPr>
            <p:ph idx="1"/>
          </p:nvPr>
        </p:nvSpPr>
        <p:spPr/>
        <p:txBody>
          <a:bodyPr>
            <a:normAutofit/>
          </a:bodyPr>
          <a:lstStyle/>
          <a:p>
            <a:pPr>
              <a:spcAft>
                <a:spcPts val="600"/>
              </a:spcAft>
            </a:pPr>
            <a:r>
              <a:rPr lang="en-GB" sz="2800" dirty="0" smtClean="0"/>
              <a:t>Civic education boosts initial levels of political engagement.</a:t>
            </a:r>
          </a:p>
          <a:p>
            <a:pPr>
              <a:spcAft>
                <a:spcPts val="600"/>
              </a:spcAft>
            </a:pPr>
            <a:r>
              <a:rPr lang="en-GB" sz="2800" dirty="0" smtClean="0"/>
              <a:t>Political engagement is relatively stable from an early age onwards.</a:t>
            </a:r>
          </a:p>
          <a:p>
            <a:pPr>
              <a:spcAft>
                <a:spcPts val="600"/>
              </a:spcAft>
            </a:pPr>
            <a:r>
              <a:rPr lang="en-GB" sz="2800" dirty="0" smtClean="0"/>
              <a:t>Civic education classes can compensate for lacking parental socialization.</a:t>
            </a:r>
          </a:p>
          <a:p>
            <a:pPr marL="0" indent="0">
              <a:spcAft>
                <a:spcPts val="600"/>
              </a:spcAft>
              <a:buNone/>
            </a:pPr>
            <a:endParaRPr lang="en-GB"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843</Words>
  <Application>Microsoft Office PowerPoint</Application>
  <PresentationFormat>On-screen Show (4:3)</PresentationFormat>
  <Paragraphs>121</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 Unicode MS</vt:lpstr>
      <vt:lpstr>Arial</vt:lpstr>
      <vt:lpstr>Calibri</vt:lpstr>
      <vt:lpstr>Cambria</vt:lpstr>
      <vt:lpstr>Times New Roman</vt:lpstr>
      <vt:lpstr>Office-thema</vt:lpstr>
      <vt:lpstr>PowerPoint Presentation</vt:lpstr>
      <vt:lpstr>PowerPoint Presentation</vt:lpstr>
      <vt:lpstr>Research questions</vt:lpstr>
      <vt:lpstr>Data</vt:lpstr>
      <vt:lpstr>PowerPoint Presentation</vt:lpstr>
      <vt:lpstr>PowerPoint Presentation</vt:lpstr>
      <vt:lpstr>Latent growth curve modeling</vt:lpstr>
      <vt:lpstr>PowerPoint Presentation</vt:lpstr>
      <vt:lpstr>Conclusion and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Compensation Effect of Civic Education</dc:title>
  <dc:creator>Kaat Smets</dc:creator>
  <cp:lastModifiedBy>Richard Arnold</cp:lastModifiedBy>
  <cp:revision>31</cp:revision>
  <dcterms:created xsi:type="dcterms:W3CDTF">2013-05-29T12:19:57Z</dcterms:created>
  <dcterms:modified xsi:type="dcterms:W3CDTF">2015-06-03T08:19:50Z</dcterms:modified>
</cp:coreProperties>
</file>