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4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60367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ClrTx/>
              <a:buSzTx/>
              <a:buFontTx/>
              <a:buNone/>
              <a:defRPr sz="3000"/>
            </a:lvl1pPr>
          </a:lstStyle>
          <a:p>
            <a:r>
              <a:t>“Type a quote here.” 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>
                <a:solidFill>
                  <a:srgbClr val="5C86B9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650239" y="1512147"/>
            <a:ext cx="11704322" cy="1219201"/>
          </a:xfrm>
          <a:prstGeom prst="rect">
            <a:avLst/>
          </a:prstGeom>
        </p:spPr>
        <p:txBody>
          <a:bodyPr lIns="65023" tIns="65023" rIns="65023" bIns="65023"/>
          <a:lstStyle>
            <a:lvl1pPr algn="ctr" defTabSz="866986">
              <a:defRPr sz="8200" spc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650239" y="2926081"/>
            <a:ext cx="11704322" cy="482769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642937" indent="-642937" defTabSz="866986">
              <a:spcBef>
                <a:spcPts val="1400"/>
              </a:spcBef>
              <a:buClrTx/>
              <a:buSzPct val="100000"/>
              <a:buFont typeface="Arial"/>
              <a:buChar char="•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21" indent="-612321" defTabSz="866986">
              <a:spcBef>
                <a:spcPts val="1400"/>
              </a:spcBef>
              <a:buClrTx/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00" indent="-571500" defTabSz="866986">
              <a:spcBef>
                <a:spcPts val="1400"/>
              </a:spcBef>
              <a:buClrTx/>
              <a:buSzPct val="100000"/>
              <a:buFont typeface="Arial"/>
              <a:buChar char="•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00" indent="-685800" defTabSz="866986">
              <a:spcBef>
                <a:spcPts val="1400"/>
              </a:spcBef>
              <a:buClrTx/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00" indent="-685800" defTabSz="866986">
              <a:spcBef>
                <a:spcPts val="1400"/>
              </a:spcBef>
              <a:buClrTx/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11918769" y="7963918"/>
            <a:ext cx="435791" cy="4602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866986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28" name="Shape 28"/>
          <p:cNvSpPr>
            <a:spLocks noGrp="1"/>
          </p:cNvSpPr>
          <p:nvPr>
            <p:ph type="pic" idx="14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06400" y="486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406400" y="49149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406400" y="52705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406400" y="53213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06400" y="25654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406400" y="26162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defRPr sz="3000"/>
            </a:lvl1pPr>
            <a:lvl2pPr marL="762000" indent="-381000">
              <a:defRPr sz="3000"/>
            </a:lvl2pPr>
            <a:lvl3pPr marL="1143000" indent="-381000">
              <a:defRPr sz="3000"/>
            </a:lvl3pPr>
            <a:lvl4pPr marL="1524000" indent="-381000">
              <a:defRPr sz="3000"/>
            </a:lvl4pPr>
            <a:lvl5pPr marL="1905000" indent="-381000"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15537" dir="5392174" rotWithShape="0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half" idx="13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half" idx="14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idx="15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ctrTitle"/>
          </p:nvPr>
        </p:nvSpPr>
        <p:spPr>
          <a:xfrm>
            <a:off x="355600" y="5202766"/>
            <a:ext cx="12293600" cy="2108201"/>
          </a:xfrm>
          <a:prstGeom prst="rect">
            <a:avLst/>
          </a:prstGeom>
        </p:spPr>
        <p:txBody>
          <a:bodyPr/>
          <a:lstStyle>
            <a:lvl1pPr defTabSz="566674">
              <a:defRPr sz="6208" spc="-124"/>
            </a:lvl1pPr>
          </a:lstStyle>
          <a:p>
            <a:r>
              <a:t>Dreamers: Immigrant Youths Fighting for Opportunity 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ubTitle" sz="half" idx="1"/>
          </p:nvPr>
        </p:nvSpPr>
        <p:spPr>
          <a:xfrm>
            <a:off x="431800" y="7200233"/>
            <a:ext cx="12293600" cy="221694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2000"/>
            </a:pPr>
            <a:r>
              <a:t>Dr. T. Elizabeth Durden                                                                                    </a:t>
            </a:r>
          </a:p>
          <a:p>
            <a:pPr>
              <a:spcBef>
                <a:spcPts val="0"/>
              </a:spcBef>
              <a:defRPr sz="2000"/>
            </a:pPr>
            <a:r>
              <a:t>Associate Professor of Sociology</a:t>
            </a:r>
          </a:p>
          <a:p>
            <a:pPr>
              <a:spcBef>
                <a:spcPts val="0"/>
              </a:spcBef>
              <a:defRPr sz="2000"/>
            </a:pPr>
            <a:r>
              <a:t>Bucknell University</a:t>
            </a:r>
          </a:p>
          <a:p>
            <a:pPr>
              <a:spcBef>
                <a:spcPts val="0"/>
              </a:spcBef>
              <a:defRPr sz="2200"/>
            </a:pPr>
            <a:r>
              <a:rPr sz="2000"/>
              <a:t>Lewisburg Pennsylvania USA       </a:t>
            </a:r>
            <a:r>
              <a:t>                                                        </a:t>
            </a:r>
          </a:p>
        </p:txBody>
      </p:sp>
      <p:sp>
        <p:nvSpPr>
          <p:cNvPr id="144" name="Shape 144"/>
          <p:cNvSpPr/>
          <p:nvPr/>
        </p:nvSpPr>
        <p:spPr>
          <a:xfrm>
            <a:off x="-2018176" y="7075620"/>
            <a:ext cx="45148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000"/>
              </a:spcBef>
              <a:defRPr sz="2200">
                <a:solidFill>
                  <a:srgbClr val="5C86B9"/>
                </a:solidFill>
              </a:defRPr>
            </a:lvl1pPr>
          </a:lstStyle>
          <a:p>
            <a:r>
              <a:t>                                                               </a:t>
            </a:r>
          </a:p>
        </p:txBody>
      </p:sp>
      <p:pic>
        <p:nvPicPr>
          <p:cNvPr id="145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559"/>
          <a:stretch>
            <a:fillRect/>
          </a:stretch>
        </p:blipFill>
        <p:spPr>
          <a:xfrm>
            <a:off x="150821" y="1016466"/>
            <a:ext cx="5825354" cy="394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2971"/>
          <a:stretch>
            <a:fillRect/>
          </a:stretch>
        </p:blipFill>
        <p:spPr>
          <a:xfrm>
            <a:off x="6053045" y="1003766"/>
            <a:ext cx="6780817" cy="3945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84200"/>
            <a:ext cx="13004800" cy="858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268269" y="218587"/>
            <a:ext cx="12714646" cy="208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6400">
                <a:solidFill>
                  <a:srgbClr val="325B94"/>
                </a:solidFill>
                <a:latin typeface="+mn-lt"/>
                <a:ea typeface="+mn-ea"/>
                <a:cs typeface="+mn-cs"/>
                <a:sym typeface="Didot"/>
              </a:defRPr>
            </a:pPr>
            <a:r>
              <a:t>Policy Arenas that Inform </a:t>
            </a:r>
            <a:r>
              <a:rPr sz="6700"/>
              <a:t>Immigrant Youth Activism</a:t>
            </a:r>
          </a:p>
        </p:txBody>
      </p:sp>
      <p:sp>
        <p:nvSpPr>
          <p:cNvPr id="196" name="Shape 196"/>
          <p:cNvSpPr/>
          <p:nvPr/>
        </p:nvSpPr>
        <p:spPr>
          <a:xfrm>
            <a:off x="560968" y="2676177"/>
            <a:ext cx="11295852" cy="54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200" b="1">
                <a:solidFill>
                  <a:srgbClr val="3B5C91"/>
                </a:solidFill>
              </a:defRPr>
            </a:pPr>
            <a:r>
              <a:t>DACA</a:t>
            </a:r>
          </a:p>
          <a:p>
            <a:pPr marL="561473" indent="-561473" algn="l">
              <a:buClr>
                <a:srgbClr val="5C86B9"/>
              </a:buClr>
              <a:buSzPct val="70000"/>
              <a:buFont typeface="Zapf Dingbats"/>
              <a:buChar char="✤"/>
              <a:defRPr sz="4200">
                <a:solidFill>
                  <a:srgbClr val="3B5C91"/>
                </a:solidFill>
              </a:defRPr>
            </a:pPr>
            <a:r>
              <a:rPr b="1"/>
              <a:t>D</a:t>
            </a:r>
            <a:r>
              <a:t>iffered </a:t>
            </a:r>
            <a:r>
              <a:rPr b="1"/>
              <a:t>A</a:t>
            </a:r>
            <a:r>
              <a:t>ction for </a:t>
            </a:r>
            <a:r>
              <a:rPr b="1"/>
              <a:t>C</a:t>
            </a:r>
            <a:r>
              <a:t>hildhood </a:t>
            </a:r>
            <a:r>
              <a:rPr b="1"/>
              <a:t>A</a:t>
            </a:r>
            <a:r>
              <a:t>rrivals</a:t>
            </a:r>
          </a:p>
          <a:p>
            <a:pPr marL="561473" indent="-561473" algn="l">
              <a:buClr>
                <a:srgbClr val="5C86B9"/>
              </a:buClr>
              <a:buSzPct val="70000"/>
              <a:buFont typeface="Zapf Dingbats"/>
              <a:buChar char="✤"/>
              <a:defRPr sz="4200">
                <a:solidFill>
                  <a:srgbClr val="3B5C91"/>
                </a:solidFill>
              </a:defRPr>
            </a:pPr>
            <a:r>
              <a:t>Executive Order signed by President Obama</a:t>
            </a:r>
          </a:p>
          <a:p>
            <a:pPr marL="508000" indent="-508000" algn="l">
              <a:buClr>
                <a:srgbClr val="5C86B9"/>
              </a:buClr>
              <a:buSzPct val="70000"/>
              <a:buFont typeface="Zapf Dingbats"/>
              <a:buChar char="✤"/>
              <a:defRPr sz="4200">
                <a:solidFill>
                  <a:srgbClr val="3B5C91"/>
                </a:solidFill>
              </a:defRPr>
            </a:pPr>
            <a:r>
              <a:t>No deportations, ability to work</a:t>
            </a:r>
          </a:p>
          <a:p>
            <a:pPr marL="508000" indent="-508000" algn="l">
              <a:buClr>
                <a:srgbClr val="5C86B9"/>
              </a:buClr>
              <a:buSzPct val="70000"/>
              <a:buFont typeface="Zapf Dingbats"/>
              <a:buChar char="✤"/>
              <a:defRPr sz="4200">
                <a:solidFill>
                  <a:srgbClr val="3B5C91"/>
                </a:solidFill>
              </a:defRPr>
            </a:pPr>
            <a:r>
              <a:t>Will expire when Obama leaves office </a:t>
            </a:r>
          </a:p>
          <a:p>
            <a:pPr marL="1497263" lvl="2" indent="-481263" algn="l">
              <a:buSzPct val="45000"/>
              <a:buBlip>
                <a:blip r:embed="rId2"/>
              </a:buBlip>
              <a:defRPr sz="3400">
                <a:solidFill>
                  <a:srgbClr val="3B5C91"/>
                </a:solidFill>
              </a:defRPr>
            </a:pPr>
            <a:endParaRPr/>
          </a:p>
          <a:p>
            <a:pPr algn="l">
              <a:defRPr sz="3600">
                <a:solidFill>
                  <a:srgbClr val="3B5C91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315733" y="23710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315733" y="23075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769472" y="7406450"/>
            <a:ext cx="1146585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200">
                <a:solidFill>
                  <a:srgbClr val="2557AC"/>
                </a:solidFill>
              </a:defRPr>
            </a:lvl1pPr>
          </a:lstStyle>
          <a:p>
            <a:r>
              <a:t>“Obama gets all this credit for signing DACA, but we have been fighting for this for 20 years!”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26789" r="4643"/>
          <a:stretch>
            <a:fillRect/>
          </a:stretch>
        </p:blipFill>
        <p:spPr>
          <a:xfrm>
            <a:off x="377677" y="1932582"/>
            <a:ext cx="6254719" cy="5888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2642" y="1076932"/>
            <a:ext cx="5642629" cy="8388649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-2495323" y="496800"/>
            <a:ext cx="1146585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800" b="1">
                <a:solidFill>
                  <a:srgbClr val="2557AC"/>
                </a:solidFill>
              </a:defRPr>
            </a:lvl1pPr>
          </a:lstStyle>
          <a:p>
            <a:r>
              <a:t>Santa Fe Dreamers Network</a:t>
            </a:r>
          </a:p>
        </p:txBody>
      </p:sp>
      <p:sp>
        <p:nvSpPr>
          <p:cNvPr id="204" name="Shape 204"/>
          <p:cNvSpPr/>
          <p:nvPr/>
        </p:nvSpPr>
        <p:spPr>
          <a:xfrm>
            <a:off x="68859" y="1120405"/>
            <a:ext cx="6337493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81559" y="1183905"/>
            <a:ext cx="6337493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t="26364" r="11959"/>
          <a:stretch>
            <a:fillRect/>
          </a:stretch>
        </p:blipFill>
        <p:spPr>
          <a:xfrm>
            <a:off x="1429146" y="1941331"/>
            <a:ext cx="10146607" cy="6364792"/>
          </a:xfrm>
          <a:prstGeom prst="rect">
            <a:avLst/>
          </a:prstGeom>
          <a:ln w="12700">
            <a:miter lim="400000"/>
          </a:ln>
          <a:effectLst>
            <a:outerShdw blurRad="190500" dist="88900" dir="5400000" rotWithShape="0">
              <a:srgbClr val="000000"/>
            </a:outerShdw>
          </a:effectLst>
        </p:spPr>
      </p:pic>
      <p:sp>
        <p:nvSpPr>
          <p:cNvPr id="208" name="Shape 208"/>
          <p:cNvSpPr/>
          <p:nvPr/>
        </p:nvSpPr>
        <p:spPr>
          <a:xfrm>
            <a:off x="145077" y="250508"/>
            <a:ext cx="12714646" cy="111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400">
                <a:solidFill>
                  <a:srgbClr val="325B94"/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r>
              <a:t>University of Mexico Dreamers</a:t>
            </a:r>
          </a:p>
        </p:txBody>
      </p:sp>
      <p:sp>
        <p:nvSpPr>
          <p:cNvPr id="209" name="Shape 209"/>
          <p:cNvSpPr/>
          <p:nvPr/>
        </p:nvSpPr>
        <p:spPr>
          <a:xfrm>
            <a:off x="303033" y="1342337"/>
            <a:ext cx="10735225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303033" y="1393137"/>
            <a:ext cx="10735225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r="10035" b="15662"/>
          <a:stretch>
            <a:fillRect/>
          </a:stretch>
        </p:blipFill>
        <p:spPr>
          <a:xfrm>
            <a:off x="325607" y="1616577"/>
            <a:ext cx="7351232" cy="4597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7923" y="5085460"/>
            <a:ext cx="6679952" cy="4456765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145077" y="250508"/>
            <a:ext cx="12714646" cy="111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400">
                <a:solidFill>
                  <a:srgbClr val="325B94"/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r>
              <a:t>Dreamers in the Era of Trump</a:t>
            </a:r>
          </a:p>
        </p:txBody>
      </p:sp>
      <p:sp>
        <p:nvSpPr>
          <p:cNvPr id="215" name="Shape 215"/>
          <p:cNvSpPr/>
          <p:nvPr/>
        </p:nvSpPr>
        <p:spPr>
          <a:xfrm>
            <a:off x="264933" y="1355037"/>
            <a:ext cx="10735226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264933" y="1393137"/>
            <a:ext cx="10735226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268269" y="-22713"/>
            <a:ext cx="12714646" cy="208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6400">
                <a:solidFill>
                  <a:srgbClr val="325B94"/>
                </a:solidFill>
                <a:latin typeface="+mn-lt"/>
                <a:ea typeface="+mn-ea"/>
                <a:cs typeface="+mn-cs"/>
                <a:sym typeface="Didot"/>
              </a:defRPr>
            </a:pPr>
            <a:r>
              <a:t>Policy Arenas that Inform </a:t>
            </a:r>
            <a:r>
              <a:rPr sz="6700"/>
              <a:t>Immigrant Youth Activism</a:t>
            </a:r>
          </a:p>
        </p:txBody>
      </p:sp>
      <p:sp>
        <p:nvSpPr>
          <p:cNvPr id="219" name="Shape 219"/>
          <p:cNvSpPr/>
          <p:nvPr/>
        </p:nvSpPr>
        <p:spPr>
          <a:xfrm>
            <a:off x="365864" y="2019610"/>
            <a:ext cx="11818532" cy="466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200" b="1">
                <a:solidFill>
                  <a:srgbClr val="3B5C91"/>
                </a:solidFill>
              </a:defRPr>
            </a:pPr>
            <a:r>
              <a:t>Deportations</a:t>
            </a:r>
          </a:p>
          <a:p>
            <a:pPr marL="989263" lvl="1" indent="-481263" algn="l">
              <a:buSzPct val="45000"/>
              <a:buBlip>
                <a:blip r:embed="rId2"/>
              </a:buBlip>
              <a:defRPr sz="3800">
                <a:solidFill>
                  <a:srgbClr val="3B5C91"/>
                </a:solidFill>
              </a:defRPr>
            </a:pPr>
            <a:r>
              <a:t>400,000 deportations a year</a:t>
            </a:r>
          </a:p>
          <a:p>
            <a:pPr marL="1497263" lvl="2" indent="-481263" algn="l">
              <a:buSzPct val="45000"/>
              <a:buBlip>
                <a:blip r:embed="rId2"/>
              </a:buBlip>
              <a:defRPr sz="3400">
                <a:solidFill>
                  <a:srgbClr val="3B5C91"/>
                </a:solidFill>
              </a:defRPr>
            </a:pPr>
            <a:r>
              <a:t>More deportations under President Obama than </a:t>
            </a:r>
            <a:br/>
            <a:r>
              <a:t>President Clinton and and President George W. Bush</a:t>
            </a:r>
          </a:p>
          <a:p>
            <a:pPr algn="l">
              <a:defRPr sz="1400">
                <a:solidFill>
                  <a:srgbClr val="3B5C91"/>
                </a:solidFill>
              </a:defRPr>
            </a:pPr>
            <a:endParaRPr/>
          </a:p>
          <a:p>
            <a:pPr algn="l">
              <a:defRPr sz="3800">
                <a:solidFill>
                  <a:srgbClr val="3B5C91"/>
                </a:solidFill>
              </a:defRPr>
            </a:pPr>
            <a:endParaRPr/>
          </a:p>
          <a:p>
            <a:pPr marL="1497263" lvl="2" indent="-481263" algn="l">
              <a:buSzPct val="45000"/>
              <a:buBlip>
                <a:blip r:embed="rId2"/>
              </a:buBlip>
              <a:defRPr sz="3600">
                <a:solidFill>
                  <a:srgbClr val="3B5C91"/>
                </a:solidFill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315733" y="21424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315733" y="20916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pic>
        <p:nvPicPr>
          <p:cNvPr id="222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34997" y="4713744"/>
            <a:ext cx="8654122" cy="4864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0417" y="4710037"/>
            <a:ext cx="7344647" cy="4864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2866" y="4670730"/>
            <a:ext cx="6944295" cy="495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7212" y="4596569"/>
            <a:ext cx="9070376" cy="5098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2" presetClass="entr" presetSubtype="8" fill="hold" grpId="3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9" presetClass="entr" fill="hold" grpId="4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  <p:bldP spid="223" grpId="2" animBg="1" advAuto="0"/>
      <p:bldP spid="224" grpId="3" animBg="1" advAuto="0"/>
      <p:bldP spid="225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271568" y="346368"/>
            <a:ext cx="8527594" cy="111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325B94"/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r>
              <a:t>Defining the Dreamers</a:t>
            </a:r>
          </a:p>
        </p:txBody>
      </p:sp>
      <p:sp>
        <p:nvSpPr>
          <p:cNvPr id="149" name="Shape 149"/>
          <p:cNvSpPr/>
          <p:nvPr/>
        </p:nvSpPr>
        <p:spPr>
          <a:xfrm>
            <a:off x="666661" y="1956748"/>
            <a:ext cx="1076775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3B5C91"/>
                </a:solidFill>
              </a:defRPr>
            </a:pPr>
            <a:r>
              <a:t>Undocumented immigrants brought to the United </a:t>
            </a:r>
            <a:br/>
            <a:r>
              <a:t>States as children by their parents</a:t>
            </a:r>
          </a:p>
        </p:txBody>
      </p:sp>
      <p:sp>
        <p:nvSpPr>
          <p:cNvPr id="150" name="Shape 150"/>
          <p:cNvSpPr/>
          <p:nvPr/>
        </p:nvSpPr>
        <p:spPr>
          <a:xfrm>
            <a:off x="701952" y="3495737"/>
            <a:ext cx="101442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275C9B"/>
                </a:solidFill>
              </a:defRPr>
            </a:pPr>
            <a:r>
              <a:t>1.8 million undocumented children and youths </a:t>
            </a:r>
            <a:br/>
            <a:r>
              <a:t>in the United States</a:t>
            </a:r>
          </a:p>
        </p:txBody>
      </p:sp>
      <p:sp>
        <p:nvSpPr>
          <p:cNvPr id="151" name="Shape 151"/>
          <p:cNvSpPr/>
          <p:nvPr/>
        </p:nvSpPr>
        <p:spPr>
          <a:xfrm>
            <a:off x="315733" y="15074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315733" y="14439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pic>
        <p:nvPicPr>
          <p:cNvPr id="15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7623" y="5114268"/>
            <a:ext cx="8201734" cy="4100867"/>
          </a:xfrm>
          <a:prstGeom prst="rect">
            <a:avLst/>
          </a:prstGeom>
          <a:ln w="12700">
            <a:miter lim="400000"/>
          </a:ln>
          <a:effectLst>
            <a:outerShdw blurRad="355600" dist="762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315733" y="14439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0" y="1868986"/>
            <a:ext cx="13004801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4D6FA8"/>
                </a:solidFill>
              </a:defRPr>
            </a:pPr>
            <a:r>
              <a:rPr sz="4000"/>
              <a:t>The Federal DREAM Act</a:t>
            </a:r>
            <a:r>
              <a:t/>
            </a:r>
            <a:br/>
            <a:r>
              <a:rPr sz="4200" b="1"/>
              <a:t> </a:t>
            </a:r>
            <a:r>
              <a:rPr sz="4200" b="1" u="sng"/>
              <a:t>D</a:t>
            </a:r>
            <a:r>
              <a:rPr sz="4200"/>
              <a:t>evelopment, </a:t>
            </a:r>
            <a:r>
              <a:rPr sz="4200" b="1" u="sng"/>
              <a:t>R</a:t>
            </a:r>
            <a:r>
              <a:rPr sz="4200"/>
              <a:t>elief, and </a:t>
            </a:r>
            <a:r>
              <a:rPr sz="4200" b="1" u="sng"/>
              <a:t>E</a:t>
            </a:r>
            <a:r>
              <a:rPr sz="4200"/>
              <a:t>ducation for </a:t>
            </a:r>
            <a:r>
              <a:rPr sz="4200" b="1" u="sng"/>
              <a:t>A</a:t>
            </a:r>
            <a:r>
              <a:rPr sz="4200"/>
              <a:t>lien </a:t>
            </a:r>
            <a:r>
              <a:rPr sz="4200" b="1" u="sng"/>
              <a:t>M</a:t>
            </a:r>
            <a:r>
              <a:rPr sz="4200"/>
              <a:t>inors</a:t>
            </a:r>
          </a:p>
        </p:txBody>
      </p:sp>
      <p:sp>
        <p:nvSpPr>
          <p:cNvPr id="157" name="Shape 157"/>
          <p:cNvSpPr/>
          <p:nvPr/>
        </p:nvSpPr>
        <p:spPr>
          <a:xfrm>
            <a:off x="271568" y="346368"/>
            <a:ext cx="8527594" cy="111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325B94"/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r>
              <a:t>Defining the Dreamers</a:t>
            </a:r>
          </a:p>
        </p:txBody>
      </p:sp>
      <p:sp>
        <p:nvSpPr>
          <p:cNvPr id="158" name="Shape 158"/>
          <p:cNvSpPr/>
          <p:nvPr/>
        </p:nvSpPr>
        <p:spPr>
          <a:xfrm>
            <a:off x="315733" y="15074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pic>
        <p:nvPicPr>
          <p:cNvPr id="15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3710085"/>
            <a:ext cx="7620000" cy="4000501"/>
          </a:xfrm>
          <a:prstGeom prst="rect">
            <a:avLst/>
          </a:prstGeom>
          <a:ln w="12700">
            <a:miter lim="400000"/>
          </a:ln>
          <a:effectLst>
            <a:outerShdw blurRad="101600" dist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0" name="Shape 160"/>
          <p:cNvSpPr/>
          <p:nvPr/>
        </p:nvSpPr>
        <p:spPr>
          <a:xfrm>
            <a:off x="1420895" y="8199874"/>
            <a:ext cx="1215414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>
                <a:solidFill>
                  <a:srgbClr val="3B5C91"/>
                </a:solidFill>
              </a:defRPr>
            </a:pPr>
            <a:r>
              <a:t>However, the name stuck “</a:t>
            </a:r>
            <a:r>
              <a:rPr b="1"/>
              <a:t>The Dreamers</a:t>
            </a:r>
            <a:r>
              <a:t>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987" y="620183"/>
            <a:ext cx="11336826" cy="8513234"/>
          </a:xfrm>
          <a:prstGeom prst="rect">
            <a:avLst/>
          </a:prstGeom>
          <a:ln w="12700">
            <a:miter lim="400000"/>
          </a:ln>
          <a:effectLst>
            <a:outerShdw blurRad="101600" dist="1016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329227" y="424569"/>
            <a:ext cx="6811773" cy="111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325B94"/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r>
              <a:t>Data and Methods</a:t>
            </a:r>
          </a:p>
        </p:txBody>
      </p:sp>
      <p:sp>
        <p:nvSpPr>
          <p:cNvPr id="165" name="Shape 165"/>
          <p:cNvSpPr/>
          <p:nvPr/>
        </p:nvSpPr>
        <p:spPr>
          <a:xfrm>
            <a:off x="696859" y="2267203"/>
            <a:ext cx="794686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1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3B5C91"/>
                </a:solidFill>
              </a:defRPr>
            </a:lvl1pPr>
          </a:lstStyle>
          <a:p>
            <a:r>
              <a:t>Extension of a larger research project</a:t>
            </a:r>
          </a:p>
        </p:txBody>
      </p:sp>
      <p:sp>
        <p:nvSpPr>
          <p:cNvPr id="166" name="Shape 166"/>
          <p:cNvSpPr/>
          <p:nvPr/>
        </p:nvSpPr>
        <p:spPr>
          <a:xfrm>
            <a:off x="686853" y="3134920"/>
            <a:ext cx="943320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1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275C9B"/>
                </a:solidFill>
              </a:defRPr>
            </a:lvl1pPr>
            <a:lvl2pPr marL="909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275C9B"/>
                </a:solidFill>
              </a:defRPr>
            </a:lvl2pPr>
          </a:lstStyle>
          <a:p>
            <a:r>
              <a:t>Variation in state level immigration policies</a:t>
            </a:r>
          </a:p>
          <a:p>
            <a:pPr lvl="1"/>
            <a:r>
              <a:t>Inclusive and Exclusive</a:t>
            </a:r>
          </a:p>
        </p:txBody>
      </p:sp>
      <p:sp>
        <p:nvSpPr>
          <p:cNvPr id="167" name="Shape 167"/>
          <p:cNvSpPr/>
          <p:nvPr/>
        </p:nvSpPr>
        <p:spPr>
          <a:xfrm>
            <a:off x="315733" y="15074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315733" y="14439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21.png"/>
          <p:cNvPicPr>
            <a:picLocks noChangeAspect="1"/>
          </p:cNvPicPr>
          <p:nvPr/>
        </p:nvPicPr>
        <p:blipFill>
          <a:blip r:embed="rId2">
            <a:extLst/>
          </a:blip>
          <a:srcRect b="550"/>
          <a:stretch>
            <a:fillRect/>
          </a:stretch>
        </p:blipFill>
        <p:spPr>
          <a:xfrm>
            <a:off x="675178" y="286115"/>
            <a:ext cx="11654595" cy="9181353"/>
          </a:xfrm>
          <a:prstGeom prst="rect">
            <a:avLst/>
          </a:prstGeom>
          <a:ln w="38100">
            <a:solidFill>
              <a:srgbClr val="3F6AAB"/>
            </a:solidFill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2218482" y="3717985"/>
            <a:ext cx="3040877" cy="1404161"/>
          </a:xfrm>
          <a:prstGeom prst="ellipse">
            <a:avLst/>
          </a:prstGeom>
          <a:ln w="152400">
            <a:solidFill>
              <a:srgbClr val="F2873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457200">
              <a:lnSpc>
                <a:spcPct val="430000"/>
              </a:lnSpc>
              <a:defRPr sz="3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329227" y="424569"/>
            <a:ext cx="6811773" cy="111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325B94"/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r>
              <a:t>Data and Methods</a:t>
            </a:r>
          </a:p>
        </p:txBody>
      </p:sp>
      <p:sp>
        <p:nvSpPr>
          <p:cNvPr id="174" name="Shape 174"/>
          <p:cNvSpPr/>
          <p:nvPr/>
        </p:nvSpPr>
        <p:spPr>
          <a:xfrm>
            <a:off x="696859" y="2267203"/>
            <a:ext cx="794686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1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3B5C91"/>
                </a:solidFill>
              </a:defRPr>
            </a:lvl1pPr>
          </a:lstStyle>
          <a:p>
            <a:r>
              <a:t>Extension of a larger research project</a:t>
            </a:r>
          </a:p>
        </p:txBody>
      </p:sp>
      <p:sp>
        <p:nvSpPr>
          <p:cNvPr id="175" name="Shape 175"/>
          <p:cNvSpPr/>
          <p:nvPr/>
        </p:nvSpPr>
        <p:spPr>
          <a:xfrm>
            <a:off x="686853" y="3134920"/>
            <a:ext cx="943320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1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275C9B"/>
                </a:solidFill>
              </a:defRPr>
            </a:lvl1pPr>
            <a:lvl2pPr marL="909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275C9B"/>
                </a:solidFill>
              </a:defRPr>
            </a:lvl2pPr>
          </a:lstStyle>
          <a:p>
            <a:r>
              <a:t>Variation in state level immigration policies</a:t>
            </a:r>
          </a:p>
          <a:p>
            <a:pPr lvl="1"/>
            <a:r>
              <a:t>Inclusive and Exclusive</a:t>
            </a:r>
          </a:p>
        </p:txBody>
      </p:sp>
      <p:sp>
        <p:nvSpPr>
          <p:cNvPr id="176" name="Shape 176"/>
          <p:cNvSpPr/>
          <p:nvPr/>
        </p:nvSpPr>
        <p:spPr>
          <a:xfrm>
            <a:off x="315733" y="15074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315733" y="14439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696859" y="4521199"/>
            <a:ext cx="1050053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1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3B5C91"/>
                </a:solidFill>
              </a:defRPr>
            </a:lvl1pPr>
          </a:lstStyle>
          <a:p>
            <a:r>
              <a:t>Archival research and semi-structured interviews</a:t>
            </a:r>
          </a:p>
        </p:txBody>
      </p:sp>
      <p:sp>
        <p:nvSpPr>
          <p:cNvPr id="179" name="Shape 179"/>
          <p:cNvSpPr/>
          <p:nvPr/>
        </p:nvSpPr>
        <p:spPr>
          <a:xfrm>
            <a:off x="696859" y="5425597"/>
            <a:ext cx="1099166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1052" indent="-401052" algn="l">
              <a:buClr>
                <a:srgbClr val="5C86B9"/>
              </a:buClr>
              <a:buSzPct val="70000"/>
              <a:buFont typeface="Zapf Dingbats"/>
              <a:buChar char="✤"/>
              <a:defRPr sz="3600">
                <a:solidFill>
                  <a:srgbClr val="3B5C91"/>
                </a:solidFill>
              </a:defRPr>
            </a:pPr>
            <a:r>
              <a:t>Dreamers of New Mexico: ongoing interviews with </a:t>
            </a:r>
            <a:br/>
            <a:r>
              <a:t>activists and allies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268269" y="218587"/>
            <a:ext cx="12714646" cy="208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6400">
                <a:solidFill>
                  <a:srgbClr val="325B94"/>
                </a:solidFill>
                <a:latin typeface="+mn-lt"/>
                <a:ea typeface="+mn-ea"/>
                <a:cs typeface="+mn-cs"/>
                <a:sym typeface="Didot"/>
              </a:defRPr>
            </a:pPr>
            <a:r>
              <a:t>Policy Arenas that Inform </a:t>
            </a:r>
            <a:r>
              <a:rPr sz="6700"/>
              <a:t>Immigrant Youth Activism</a:t>
            </a:r>
          </a:p>
        </p:txBody>
      </p:sp>
      <p:sp>
        <p:nvSpPr>
          <p:cNvPr id="182" name="Shape 182"/>
          <p:cNvSpPr/>
          <p:nvPr/>
        </p:nvSpPr>
        <p:spPr>
          <a:xfrm>
            <a:off x="606265" y="2555823"/>
            <a:ext cx="9785192" cy="525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200" b="1">
                <a:solidFill>
                  <a:srgbClr val="3B5C91"/>
                </a:solidFill>
              </a:defRPr>
            </a:pPr>
            <a:r>
              <a:t>Education</a:t>
            </a:r>
          </a:p>
          <a:p>
            <a:pPr marL="989263" lvl="1" indent="-481263" algn="l">
              <a:buSzPct val="45000"/>
              <a:buBlip>
                <a:blip r:embed="rId2"/>
              </a:buBlip>
              <a:defRPr sz="3800">
                <a:solidFill>
                  <a:srgbClr val="3B5C91"/>
                </a:solidFill>
              </a:defRPr>
            </a:pPr>
            <a:r>
              <a:t>K-12</a:t>
            </a:r>
          </a:p>
          <a:p>
            <a:pPr marL="1497263" lvl="2" indent="-481263" algn="l">
              <a:buSzPct val="45000"/>
              <a:buBlip>
                <a:blip r:embed="rId2"/>
              </a:buBlip>
              <a:defRPr sz="3400">
                <a:solidFill>
                  <a:srgbClr val="3B5C91"/>
                </a:solidFill>
              </a:defRPr>
            </a:pPr>
            <a:r>
              <a:t>All undocumented children have the right </a:t>
            </a:r>
            <a:br/>
            <a:r>
              <a:t>to a high school education</a:t>
            </a:r>
          </a:p>
          <a:p>
            <a:pPr algn="l">
              <a:defRPr sz="1400">
                <a:solidFill>
                  <a:srgbClr val="3B5C91"/>
                </a:solidFill>
              </a:defRPr>
            </a:pPr>
            <a:endParaRPr/>
          </a:p>
          <a:p>
            <a:pPr marL="989263" lvl="1" indent="-481263" algn="l">
              <a:buSzPct val="45000"/>
              <a:buBlip>
                <a:blip r:embed="rId2"/>
              </a:buBlip>
              <a:defRPr sz="3800">
                <a:solidFill>
                  <a:srgbClr val="3B5C91"/>
                </a:solidFill>
              </a:defRPr>
            </a:pPr>
            <a:r>
              <a:t>College</a:t>
            </a:r>
          </a:p>
          <a:p>
            <a:pPr marL="1497263" lvl="2" indent="-481263" algn="l">
              <a:buSzPct val="45000"/>
              <a:buBlip>
                <a:blip r:embed="rId2"/>
              </a:buBlip>
              <a:defRPr sz="3500">
                <a:solidFill>
                  <a:srgbClr val="3B5C91"/>
                </a:solidFill>
              </a:defRPr>
            </a:pPr>
            <a:r>
              <a:t>Financial Barriers</a:t>
            </a:r>
          </a:p>
          <a:p>
            <a:pPr marL="1497263" lvl="2" indent="-481263" algn="l">
              <a:buSzPct val="45000"/>
              <a:buBlip>
                <a:blip r:embed="rId2"/>
              </a:buBlip>
              <a:defRPr sz="3600">
                <a:solidFill>
                  <a:srgbClr val="3B5C91"/>
                </a:solidFill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315733" y="23710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315733" y="2307537"/>
            <a:ext cx="9835464" cy="1"/>
          </a:xfrm>
          <a:prstGeom prst="line">
            <a:avLst/>
          </a:prstGeom>
          <a:ln w="12700">
            <a:solidFill>
              <a:srgbClr val="3F6AA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202020"/>
                </a:solidFill>
              </a:defRPr>
            </a:pPr>
            <a:endParaRPr/>
          </a:p>
        </p:txBody>
      </p:sp>
      <p:pic>
        <p:nvPicPr>
          <p:cNvPr id="18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4524" y="5553729"/>
            <a:ext cx="5660047" cy="377383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9998" y="1874222"/>
            <a:ext cx="7664804" cy="5516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8688" y="1779578"/>
            <a:ext cx="9730222" cy="6551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9" y="1743947"/>
            <a:ext cx="9914947" cy="662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47577" y="1710238"/>
            <a:ext cx="10030426" cy="6690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5400" y="1743947"/>
            <a:ext cx="11774000" cy="6622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7" presetClass="entr" presetSubtype="8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8" presetClass="entr" presetSubtype="9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9" presetClass="entr" fill="hold" grpId="4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  <p:bldP spid="189" grpId="2" animBg="1" advAuto="0"/>
      <p:bldP spid="190" grpId="3" animBg="1" advAuto="0"/>
      <p:bldP spid="191" grpId="4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Microsoft Office PowerPoint</Application>
  <PresentationFormat>Custom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Didot</vt:lpstr>
      <vt:lpstr>Helvetica</vt:lpstr>
      <vt:lpstr>Helvetica Neue</vt:lpstr>
      <vt:lpstr>Palatino</vt:lpstr>
      <vt:lpstr>Zapf Dingbats</vt:lpstr>
      <vt:lpstr>Editorial</vt:lpstr>
      <vt:lpstr>Dreamers: Immigrant Youths Fighting for Opportunity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Dreamers: Immigrant Youths Fighting for Opportunity </dc:title>
  <dc:creator>Richard Arnold</dc:creator>
  <cp:lastModifiedBy>Richard Arnold</cp:lastModifiedBy>
  <cp:revision>1</cp:revision>
  <dcterms:modified xsi:type="dcterms:W3CDTF">2016-07-08T07:36:41Z</dcterms:modified>
</cp:coreProperties>
</file>