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6" r:id="rId2"/>
    <p:sldId id="267" r:id="rId3"/>
    <p:sldId id="290" r:id="rId4"/>
    <p:sldId id="297" r:id="rId5"/>
    <p:sldId id="291" r:id="rId6"/>
    <p:sldId id="260" r:id="rId7"/>
    <p:sldId id="264" r:id="rId8"/>
    <p:sldId id="269" r:id="rId9"/>
    <p:sldId id="270" r:id="rId10"/>
    <p:sldId id="303" r:id="rId11"/>
    <p:sldId id="305" r:id="rId12"/>
    <p:sldId id="298" r:id="rId13"/>
    <p:sldId id="292" r:id="rId14"/>
    <p:sldId id="293" r:id="rId15"/>
    <p:sldId id="294" r:id="rId16"/>
    <p:sldId id="295" r:id="rId17"/>
    <p:sldId id="296" r:id="rId18"/>
    <p:sldId id="319" r:id="rId19"/>
    <p:sldId id="318" r:id="rId20"/>
    <p:sldId id="314" r:id="rId21"/>
    <p:sldId id="274" r:id="rId22"/>
    <p:sldId id="300" r:id="rId23"/>
    <p:sldId id="317" r:id="rId24"/>
    <p:sldId id="276" r:id="rId25"/>
    <p:sldId id="278" r:id="rId26"/>
    <p:sldId id="302" r:id="rId27"/>
    <p:sldId id="313" r:id="rId28"/>
    <p:sldId id="315" r:id="rId29"/>
    <p:sldId id="307" r:id="rId30"/>
    <p:sldId id="309" r:id="rId31"/>
    <p:sldId id="310" r:id="rId32"/>
    <p:sldId id="311" r:id="rId33"/>
    <p:sldId id="277" r:id="rId34"/>
    <p:sldId id="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92" y="1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FD7B3-745B-BD4C-8743-92E0F2114951}"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6DA7F4F-657C-C54A-88F2-D97A71D9E984}">
      <dgm:prSet phldrT="[Text]"/>
      <dgm:spPr/>
      <dgm:t>
        <a:bodyPr/>
        <a:lstStyle/>
        <a:p>
          <a:r>
            <a:rPr lang="en-US" dirty="0" smtClean="0"/>
            <a:t>Ethnographic Approach</a:t>
          </a:r>
        </a:p>
        <a:p>
          <a:r>
            <a:rPr lang="en-US" dirty="0" smtClean="0"/>
            <a:t>Historical, Spatial, National, Global</a:t>
          </a:r>
          <a:endParaRPr lang="en-US" dirty="0"/>
        </a:p>
      </dgm:t>
    </dgm:pt>
    <dgm:pt modelId="{CCDC3AB6-7B26-6E46-96B9-D1B78DF665F9}" type="parTrans" cxnId="{417F94A9-EA44-1946-AF43-6F3F88A45BCD}">
      <dgm:prSet/>
      <dgm:spPr/>
      <dgm:t>
        <a:bodyPr/>
        <a:lstStyle/>
        <a:p>
          <a:endParaRPr lang="en-US"/>
        </a:p>
      </dgm:t>
    </dgm:pt>
    <dgm:pt modelId="{621B3452-7D37-3F4A-839A-0521F61C1101}" type="sibTrans" cxnId="{417F94A9-EA44-1946-AF43-6F3F88A45BCD}">
      <dgm:prSet/>
      <dgm:spPr/>
      <dgm:t>
        <a:bodyPr/>
        <a:lstStyle/>
        <a:p>
          <a:endParaRPr lang="en-US"/>
        </a:p>
      </dgm:t>
    </dgm:pt>
    <dgm:pt modelId="{A8D8AD75-347E-934E-9956-4D6786FA5132}">
      <dgm:prSet phldrT="[Text]"/>
      <dgm:spPr/>
      <dgm:t>
        <a:bodyPr/>
        <a:lstStyle/>
        <a:p>
          <a:r>
            <a:rPr lang="en-US" dirty="0" smtClean="0"/>
            <a:t>Archeology and the Archive: Historical/Spatial Optic</a:t>
          </a:r>
        </a:p>
        <a:p>
          <a:r>
            <a:rPr lang="en-US" dirty="0" smtClean="0"/>
            <a:t>Records, Maps of the City, Police Documents, Youth Activist Pamphlets, colonial accounts of the city</a:t>
          </a:r>
        </a:p>
        <a:p>
          <a:r>
            <a:rPr lang="en-US" dirty="0" smtClean="0"/>
            <a:t>Oral Histories of what it was like to be young and securitized</a:t>
          </a:r>
          <a:endParaRPr lang="en-US" dirty="0"/>
        </a:p>
      </dgm:t>
    </dgm:pt>
    <dgm:pt modelId="{43EFCDF6-2217-674D-9FB6-18D9E7440032}" type="parTrans" cxnId="{E63FE87F-10F9-DF48-BD8A-7DAF79D35277}">
      <dgm:prSet/>
      <dgm:spPr/>
      <dgm:t>
        <a:bodyPr/>
        <a:lstStyle/>
        <a:p>
          <a:endParaRPr lang="en-US"/>
        </a:p>
      </dgm:t>
    </dgm:pt>
    <dgm:pt modelId="{44D3529F-CA99-644C-B771-8A5D5B5FA6F6}" type="sibTrans" cxnId="{E63FE87F-10F9-DF48-BD8A-7DAF79D35277}">
      <dgm:prSet/>
      <dgm:spPr/>
      <dgm:t>
        <a:bodyPr/>
        <a:lstStyle/>
        <a:p>
          <a:endParaRPr lang="en-US"/>
        </a:p>
      </dgm:t>
    </dgm:pt>
    <dgm:pt modelId="{CFA667BB-919D-5142-9F1C-3A6C76588B0B}">
      <dgm:prSet phldrT="[Text]"/>
      <dgm:spPr/>
      <dgm:t>
        <a:bodyPr/>
        <a:lstStyle/>
        <a:p>
          <a:r>
            <a:rPr lang="en-US" dirty="0" err="1" smtClean="0"/>
            <a:t>Contemporay</a:t>
          </a:r>
          <a:r>
            <a:rPr lang="en-US" dirty="0" smtClean="0"/>
            <a:t> Cultural Optic</a:t>
          </a:r>
        </a:p>
        <a:p>
          <a:r>
            <a:rPr lang="en-US" dirty="0" smtClean="0"/>
            <a:t>Cultural Mapping of Populist youth communities: Social Media Movements </a:t>
          </a:r>
        </a:p>
        <a:p>
          <a:r>
            <a:rPr lang="en-US" dirty="0" smtClean="0"/>
            <a:t>EDL, EEF, photographic documentation, visual representations</a:t>
          </a:r>
          <a:endParaRPr lang="en-US" dirty="0"/>
        </a:p>
      </dgm:t>
    </dgm:pt>
    <dgm:pt modelId="{D20117FA-D00D-A043-8F17-C79AD4C915A9}" type="parTrans" cxnId="{074DB38E-F9F2-D349-B2D7-97007127C997}">
      <dgm:prSet/>
      <dgm:spPr/>
      <dgm:t>
        <a:bodyPr/>
        <a:lstStyle/>
        <a:p>
          <a:endParaRPr lang="en-US"/>
        </a:p>
      </dgm:t>
    </dgm:pt>
    <dgm:pt modelId="{56F84146-26CE-864C-9331-B89879E53176}" type="sibTrans" cxnId="{074DB38E-F9F2-D349-B2D7-97007127C997}">
      <dgm:prSet/>
      <dgm:spPr/>
      <dgm:t>
        <a:bodyPr/>
        <a:lstStyle/>
        <a:p>
          <a:endParaRPr lang="en-US"/>
        </a:p>
      </dgm:t>
    </dgm:pt>
    <dgm:pt modelId="{22EF2B7C-1702-174D-B62E-0A05103B95F1}">
      <dgm:prSet phldrT="[Text]"/>
      <dgm:spPr/>
      <dgm:t>
        <a:bodyPr/>
        <a:lstStyle/>
        <a:p>
          <a:r>
            <a:rPr lang="en-US" dirty="0" smtClean="0"/>
            <a:t>Interviews, Focused Groups, Visual Methods (</a:t>
          </a:r>
          <a:r>
            <a:rPr lang="en-US" dirty="0" err="1" smtClean="0"/>
            <a:t>e.g</a:t>
          </a:r>
          <a:r>
            <a:rPr lang="en-US" dirty="0" smtClean="0"/>
            <a:t>, Photo narratives, time-lines, self portraits, images of citizenship, walking ethnographies (see </a:t>
          </a:r>
          <a:r>
            <a:rPr lang="en-US" dirty="0" err="1" smtClean="0"/>
            <a:t>Ingold</a:t>
          </a:r>
          <a:r>
            <a:rPr lang="en-US" dirty="0" smtClean="0"/>
            <a:t>)</a:t>
          </a:r>
          <a:endParaRPr lang="en-US" dirty="0"/>
        </a:p>
      </dgm:t>
    </dgm:pt>
    <dgm:pt modelId="{0C19EF77-E9D4-A044-A7E3-DC6FC7FBC639}" type="parTrans" cxnId="{D539A03E-56A1-2742-BA48-C3624423DC44}">
      <dgm:prSet/>
      <dgm:spPr/>
      <dgm:t>
        <a:bodyPr/>
        <a:lstStyle/>
        <a:p>
          <a:endParaRPr lang="en-US"/>
        </a:p>
      </dgm:t>
    </dgm:pt>
    <dgm:pt modelId="{C5AEDBF9-8E9E-1C46-9806-EF6A53546962}" type="sibTrans" cxnId="{D539A03E-56A1-2742-BA48-C3624423DC44}">
      <dgm:prSet/>
      <dgm:spPr/>
      <dgm:t>
        <a:bodyPr/>
        <a:lstStyle/>
        <a:p>
          <a:endParaRPr lang="en-US"/>
        </a:p>
      </dgm:t>
    </dgm:pt>
    <dgm:pt modelId="{4B2D9837-3561-F54F-ACA3-E80429AB3DBC}" type="pres">
      <dgm:prSet presAssocID="{C11FD7B3-745B-BD4C-8743-92E0F2114951}" presName="cycle" presStyleCnt="0">
        <dgm:presLayoutVars>
          <dgm:chMax val="1"/>
          <dgm:dir/>
          <dgm:animLvl val="ctr"/>
          <dgm:resizeHandles val="exact"/>
        </dgm:presLayoutVars>
      </dgm:prSet>
      <dgm:spPr/>
      <dgm:t>
        <a:bodyPr/>
        <a:lstStyle/>
        <a:p>
          <a:endParaRPr lang="en-US"/>
        </a:p>
      </dgm:t>
    </dgm:pt>
    <dgm:pt modelId="{B5097298-9E85-F540-BBA7-92B7A6189A36}" type="pres">
      <dgm:prSet presAssocID="{56DA7F4F-657C-C54A-88F2-D97A71D9E984}" presName="centerShape" presStyleLbl="node0" presStyleIdx="0" presStyleCnt="1"/>
      <dgm:spPr/>
      <dgm:t>
        <a:bodyPr/>
        <a:lstStyle/>
        <a:p>
          <a:endParaRPr lang="en-US"/>
        </a:p>
      </dgm:t>
    </dgm:pt>
    <dgm:pt modelId="{EE9D53A5-4B5F-2246-97E5-34986E12FF04}" type="pres">
      <dgm:prSet presAssocID="{43EFCDF6-2217-674D-9FB6-18D9E7440032}" presName="parTrans" presStyleLbl="bgSibTrans2D1" presStyleIdx="0" presStyleCnt="3"/>
      <dgm:spPr/>
      <dgm:t>
        <a:bodyPr/>
        <a:lstStyle/>
        <a:p>
          <a:endParaRPr lang="en-US"/>
        </a:p>
      </dgm:t>
    </dgm:pt>
    <dgm:pt modelId="{14B54437-FA4C-134B-B957-07A972ED78BE}" type="pres">
      <dgm:prSet presAssocID="{A8D8AD75-347E-934E-9956-4D6786FA5132}" presName="node" presStyleLbl="node1" presStyleIdx="0" presStyleCnt="3">
        <dgm:presLayoutVars>
          <dgm:bulletEnabled val="1"/>
        </dgm:presLayoutVars>
      </dgm:prSet>
      <dgm:spPr/>
      <dgm:t>
        <a:bodyPr/>
        <a:lstStyle/>
        <a:p>
          <a:endParaRPr lang="en-US"/>
        </a:p>
      </dgm:t>
    </dgm:pt>
    <dgm:pt modelId="{EAABC1D5-329F-4C43-9568-5CBD85CC880A}" type="pres">
      <dgm:prSet presAssocID="{D20117FA-D00D-A043-8F17-C79AD4C915A9}" presName="parTrans" presStyleLbl="bgSibTrans2D1" presStyleIdx="1" presStyleCnt="3"/>
      <dgm:spPr/>
      <dgm:t>
        <a:bodyPr/>
        <a:lstStyle/>
        <a:p>
          <a:endParaRPr lang="en-US"/>
        </a:p>
      </dgm:t>
    </dgm:pt>
    <dgm:pt modelId="{A64391F1-EBEB-794D-A3E1-3C274F733927}" type="pres">
      <dgm:prSet presAssocID="{CFA667BB-919D-5142-9F1C-3A6C76588B0B}" presName="node" presStyleLbl="node1" presStyleIdx="1" presStyleCnt="3">
        <dgm:presLayoutVars>
          <dgm:bulletEnabled val="1"/>
        </dgm:presLayoutVars>
      </dgm:prSet>
      <dgm:spPr/>
      <dgm:t>
        <a:bodyPr/>
        <a:lstStyle/>
        <a:p>
          <a:endParaRPr lang="en-US"/>
        </a:p>
      </dgm:t>
    </dgm:pt>
    <dgm:pt modelId="{99030D3F-CFEE-D94C-A760-D713394B8A8A}" type="pres">
      <dgm:prSet presAssocID="{0C19EF77-E9D4-A044-A7E3-DC6FC7FBC639}" presName="parTrans" presStyleLbl="bgSibTrans2D1" presStyleIdx="2" presStyleCnt="3"/>
      <dgm:spPr/>
      <dgm:t>
        <a:bodyPr/>
        <a:lstStyle/>
        <a:p>
          <a:endParaRPr lang="en-US"/>
        </a:p>
      </dgm:t>
    </dgm:pt>
    <dgm:pt modelId="{A4B0BDC1-78BA-A84C-BBDF-0A932BD7D6D6}" type="pres">
      <dgm:prSet presAssocID="{22EF2B7C-1702-174D-B62E-0A05103B95F1}" presName="node" presStyleLbl="node1" presStyleIdx="2" presStyleCnt="3">
        <dgm:presLayoutVars>
          <dgm:bulletEnabled val="1"/>
        </dgm:presLayoutVars>
      </dgm:prSet>
      <dgm:spPr/>
      <dgm:t>
        <a:bodyPr/>
        <a:lstStyle/>
        <a:p>
          <a:endParaRPr lang="en-US"/>
        </a:p>
      </dgm:t>
    </dgm:pt>
  </dgm:ptLst>
  <dgm:cxnLst>
    <dgm:cxn modelId="{069EEF74-0D40-0E4F-98FF-7167325BDE83}" type="presOf" srcId="{0C19EF77-E9D4-A044-A7E3-DC6FC7FBC639}" destId="{99030D3F-CFEE-D94C-A760-D713394B8A8A}" srcOrd="0" destOrd="0" presId="urn:microsoft.com/office/officeart/2005/8/layout/radial4"/>
    <dgm:cxn modelId="{DF1C3994-77FB-7940-ADD5-ECF5A935CE36}" type="presOf" srcId="{A8D8AD75-347E-934E-9956-4D6786FA5132}" destId="{14B54437-FA4C-134B-B957-07A972ED78BE}" srcOrd="0" destOrd="0" presId="urn:microsoft.com/office/officeart/2005/8/layout/radial4"/>
    <dgm:cxn modelId="{CC087208-5C78-9B48-9E85-AFA5538E3D1D}" type="presOf" srcId="{43EFCDF6-2217-674D-9FB6-18D9E7440032}" destId="{EE9D53A5-4B5F-2246-97E5-34986E12FF04}" srcOrd="0" destOrd="0" presId="urn:microsoft.com/office/officeart/2005/8/layout/radial4"/>
    <dgm:cxn modelId="{40D98A18-02D2-3546-A3FB-0B34D2776F1D}" type="presOf" srcId="{22EF2B7C-1702-174D-B62E-0A05103B95F1}" destId="{A4B0BDC1-78BA-A84C-BBDF-0A932BD7D6D6}" srcOrd="0" destOrd="0" presId="urn:microsoft.com/office/officeart/2005/8/layout/radial4"/>
    <dgm:cxn modelId="{074DB38E-F9F2-D349-B2D7-97007127C997}" srcId="{56DA7F4F-657C-C54A-88F2-D97A71D9E984}" destId="{CFA667BB-919D-5142-9F1C-3A6C76588B0B}" srcOrd="1" destOrd="0" parTransId="{D20117FA-D00D-A043-8F17-C79AD4C915A9}" sibTransId="{56F84146-26CE-864C-9331-B89879E53176}"/>
    <dgm:cxn modelId="{399C34F6-9CB1-8B42-92AE-2DE4B4F65907}" type="presOf" srcId="{D20117FA-D00D-A043-8F17-C79AD4C915A9}" destId="{EAABC1D5-329F-4C43-9568-5CBD85CC880A}" srcOrd="0" destOrd="0" presId="urn:microsoft.com/office/officeart/2005/8/layout/radial4"/>
    <dgm:cxn modelId="{E63FE87F-10F9-DF48-BD8A-7DAF79D35277}" srcId="{56DA7F4F-657C-C54A-88F2-D97A71D9E984}" destId="{A8D8AD75-347E-934E-9956-4D6786FA5132}" srcOrd="0" destOrd="0" parTransId="{43EFCDF6-2217-674D-9FB6-18D9E7440032}" sibTransId="{44D3529F-CA99-644C-B771-8A5D5B5FA6F6}"/>
    <dgm:cxn modelId="{F73EE7D8-7719-DA47-88E3-2360349445D4}" type="presOf" srcId="{56DA7F4F-657C-C54A-88F2-D97A71D9E984}" destId="{B5097298-9E85-F540-BBA7-92B7A6189A36}" srcOrd="0" destOrd="0" presId="urn:microsoft.com/office/officeart/2005/8/layout/radial4"/>
    <dgm:cxn modelId="{82C13295-A4FB-3F42-A530-C2F50CEDBFAB}" type="presOf" srcId="{C11FD7B3-745B-BD4C-8743-92E0F2114951}" destId="{4B2D9837-3561-F54F-ACA3-E80429AB3DBC}" srcOrd="0" destOrd="0" presId="urn:microsoft.com/office/officeart/2005/8/layout/radial4"/>
    <dgm:cxn modelId="{D539A03E-56A1-2742-BA48-C3624423DC44}" srcId="{56DA7F4F-657C-C54A-88F2-D97A71D9E984}" destId="{22EF2B7C-1702-174D-B62E-0A05103B95F1}" srcOrd="2" destOrd="0" parTransId="{0C19EF77-E9D4-A044-A7E3-DC6FC7FBC639}" sibTransId="{C5AEDBF9-8E9E-1C46-9806-EF6A53546962}"/>
    <dgm:cxn modelId="{417F94A9-EA44-1946-AF43-6F3F88A45BCD}" srcId="{C11FD7B3-745B-BD4C-8743-92E0F2114951}" destId="{56DA7F4F-657C-C54A-88F2-D97A71D9E984}" srcOrd="0" destOrd="0" parTransId="{CCDC3AB6-7B26-6E46-96B9-D1B78DF665F9}" sibTransId="{621B3452-7D37-3F4A-839A-0521F61C1101}"/>
    <dgm:cxn modelId="{03065BF2-0DE8-3740-81CD-65AA68B0DCF4}" type="presOf" srcId="{CFA667BB-919D-5142-9F1C-3A6C76588B0B}" destId="{A64391F1-EBEB-794D-A3E1-3C274F733927}" srcOrd="0" destOrd="0" presId="urn:microsoft.com/office/officeart/2005/8/layout/radial4"/>
    <dgm:cxn modelId="{B24294EC-8330-7F43-B024-9261465B1DD9}" type="presParOf" srcId="{4B2D9837-3561-F54F-ACA3-E80429AB3DBC}" destId="{B5097298-9E85-F540-BBA7-92B7A6189A36}" srcOrd="0" destOrd="0" presId="urn:microsoft.com/office/officeart/2005/8/layout/radial4"/>
    <dgm:cxn modelId="{50F26B24-213D-D64A-AC60-3CAC08166E50}" type="presParOf" srcId="{4B2D9837-3561-F54F-ACA3-E80429AB3DBC}" destId="{EE9D53A5-4B5F-2246-97E5-34986E12FF04}" srcOrd="1" destOrd="0" presId="urn:microsoft.com/office/officeart/2005/8/layout/radial4"/>
    <dgm:cxn modelId="{C9DE7700-A2FC-334F-B633-822BCA3D8201}" type="presParOf" srcId="{4B2D9837-3561-F54F-ACA3-E80429AB3DBC}" destId="{14B54437-FA4C-134B-B957-07A972ED78BE}" srcOrd="2" destOrd="0" presId="urn:microsoft.com/office/officeart/2005/8/layout/radial4"/>
    <dgm:cxn modelId="{CB2D238E-6567-BB4C-9A40-0F2766A06565}" type="presParOf" srcId="{4B2D9837-3561-F54F-ACA3-E80429AB3DBC}" destId="{EAABC1D5-329F-4C43-9568-5CBD85CC880A}" srcOrd="3" destOrd="0" presId="urn:microsoft.com/office/officeart/2005/8/layout/radial4"/>
    <dgm:cxn modelId="{34AE84F7-8E85-B640-951B-B2072713DD05}" type="presParOf" srcId="{4B2D9837-3561-F54F-ACA3-E80429AB3DBC}" destId="{A64391F1-EBEB-794D-A3E1-3C274F733927}" srcOrd="4" destOrd="0" presId="urn:microsoft.com/office/officeart/2005/8/layout/radial4"/>
    <dgm:cxn modelId="{0CC5173D-5586-A740-AFBE-4C217B375015}" type="presParOf" srcId="{4B2D9837-3561-F54F-ACA3-E80429AB3DBC}" destId="{99030D3F-CFEE-D94C-A760-D713394B8A8A}" srcOrd="5" destOrd="0" presId="urn:microsoft.com/office/officeart/2005/8/layout/radial4"/>
    <dgm:cxn modelId="{142AADEF-931E-C34E-A83A-DCD250C9D8F2}" type="presParOf" srcId="{4B2D9837-3561-F54F-ACA3-E80429AB3DBC}" destId="{A4B0BDC1-78BA-A84C-BBDF-0A932BD7D6D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BC4D3-FB56-9048-9B0A-B155D2852444}"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125C23B2-B99D-804E-BA2A-FD7291EC0A63}">
      <dgm:prSet phldrT="[Text]"/>
      <dgm:spPr/>
      <dgm:t>
        <a:bodyPr/>
        <a:lstStyle/>
        <a:p>
          <a:r>
            <a:rPr lang="en-US" dirty="0" smtClean="0"/>
            <a:t>Political Affect, Embodied Culture</a:t>
          </a:r>
          <a:endParaRPr lang="en-US" dirty="0"/>
        </a:p>
      </dgm:t>
    </dgm:pt>
    <dgm:pt modelId="{26A1490E-575D-0747-A086-21EFB1CF071D}" type="parTrans" cxnId="{6E329C1E-4D66-1E4A-A170-5873ADDA8B87}">
      <dgm:prSet/>
      <dgm:spPr/>
      <dgm:t>
        <a:bodyPr/>
        <a:lstStyle/>
        <a:p>
          <a:endParaRPr lang="en-US"/>
        </a:p>
      </dgm:t>
    </dgm:pt>
    <dgm:pt modelId="{980665B2-6938-B249-8213-C3D81D355AFF}" type="sibTrans" cxnId="{6E329C1E-4D66-1E4A-A170-5873ADDA8B87}">
      <dgm:prSet/>
      <dgm:spPr/>
      <dgm:t>
        <a:bodyPr/>
        <a:lstStyle/>
        <a:p>
          <a:endParaRPr lang="en-US"/>
        </a:p>
      </dgm:t>
    </dgm:pt>
    <dgm:pt modelId="{26152C18-3065-ED40-87C8-1E7399AE48CE}">
      <dgm:prSet phldrT="[Text]"/>
      <dgm:spPr/>
      <dgm:t>
        <a:bodyPr/>
        <a:lstStyle/>
        <a:p>
          <a:r>
            <a:rPr lang="en-US" dirty="0" smtClean="0"/>
            <a:t>Popular Aesthetic Practices</a:t>
          </a:r>
          <a:endParaRPr lang="en-US" dirty="0"/>
        </a:p>
      </dgm:t>
    </dgm:pt>
    <dgm:pt modelId="{3B075306-A830-6B4D-8C9C-7EA284F52D11}" type="parTrans" cxnId="{696A1AFB-444C-1B48-A46D-BFCAD1B2C76A}">
      <dgm:prSet/>
      <dgm:spPr/>
      <dgm:t>
        <a:bodyPr/>
        <a:lstStyle/>
        <a:p>
          <a:endParaRPr lang="en-US"/>
        </a:p>
      </dgm:t>
    </dgm:pt>
    <dgm:pt modelId="{A20BEF6F-590A-FA4E-8BB2-E5FA63AE42F7}" type="sibTrans" cxnId="{696A1AFB-444C-1B48-A46D-BFCAD1B2C76A}">
      <dgm:prSet/>
      <dgm:spPr/>
      <dgm:t>
        <a:bodyPr/>
        <a:lstStyle/>
        <a:p>
          <a:endParaRPr lang="en-US"/>
        </a:p>
      </dgm:t>
    </dgm:pt>
    <dgm:pt modelId="{7062FB31-CA21-3E4B-A06E-17F9B9914B81}">
      <dgm:prSet phldrT="[Text]"/>
      <dgm:spPr/>
      <dgm:t>
        <a:bodyPr/>
        <a:lstStyle/>
        <a:p>
          <a:r>
            <a:rPr lang="en-US" dirty="0" smtClean="0"/>
            <a:t>Populism and Embodied Affect</a:t>
          </a:r>
          <a:endParaRPr lang="en-US" dirty="0"/>
        </a:p>
      </dgm:t>
    </dgm:pt>
    <dgm:pt modelId="{77156E65-4A20-BA40-B2AC-64D0BE307999}" type="parTrans" cxnId="{C8DAD568-28B3-4D41-8DF2-DEAEDE51E7B2}">
      <dgm:prSet/>
      <dgm:spPr/>
      <dgm:t>
        <a:bodyPr/>
        <a:lstStyle/>
        <a:p>
          <a:endParaRPr lang="en-US"/>
        </a:p>
      </dgm:t>
    </dgm:pt>
    <dgm:pt modelId="{8ACF205D-4009-F54E-8FF0-13B225D9C955}" type="sibTrans" cxnId="{C8DAD568-28B3-4D41-8DF2-DEAEDE51E7B2}">
      <dgm:prSet/>
      <dgm:spPr/>
      <dgm:t>
        <a:bodyPr/>
        <a:lstStyle/>
        <a:p>
          <a:endParaRPr lang="en-US"/>
        </a:p>
      </dgm:t>
    </dgm:pt>
    <dgm:pt modelId="{EBA4C5BF-4CC4-044A-BC1B-46680907B6E0}">
      <dgm:prSet phldrT="[Text]"/>
      <dgm:spPr/>
      <dgm:t>
        <a:bodyPr/>
        <a:lstStyle/>
        <a:p>
          <a:r>
            <a:rPr lang="en-US" dirty="0" smtClean="0"/>
            <a:t>English Defense League</a:t>
          </a:r>
          <a:endParaRPr lang="en-US" dirty="0"/>
        </a:p>
      </dgm:t>
    </dgm:pt>
    <dgm:pt modelId="{E0C364FB-A0BB-484B-B7B6-CE286C548346}" type="parTrans" cxnId="{744D45DB-9994-5C49-B643-03A73750BFA4}">
      <dgm:prSet/>
      <dgm:spPr/>
      <dgm:t>
        <a:bodyPr/>
        <a:lstStyle/>
        <a:p>
          <a:endParaRPr lang="en-US"/>
        </a:p>
      </dgm:t>
    </dgm:pt>
    <dgm:pt modelId="{27643CC6-CFA4-2A4D-B0B5-97B22D1A3F17}" type="sibTrans" cxnId="{744D45DB-9994-5C49-B643-03A73750BFA4}">
      <dgm:prSet/>
      <dgm:spPr/>
      <dgm:t>
        <a:bodyPr/>
        <a:lstStyle/>
        <a:p>
          <a:endParaRPr lang="en-US"/>
        </a:p>
      </dgm:t>
    </dgm:pt>
    <dgm:pt modelId="{CBD50A0C-BE41-CA41-86C6-D4EA234AB0E0}">
      <dgm:prSet phldrT="[Text]"/>
      <dgm:spPr/>
      <dgm:t>
        <a:bodyPr/>
        <a:lstStyle/>
        <a:p>
          <a:r>
            <a:rPr lang="en-US" dirty="0" smtClean="0"/>
            <a:t>Economic Freedom Fighters</a:t>
          </a:r>
          <a:endParaRPr lang="en-US" dirty="0"/>
        </a:p>
      </dgm:t>
    </dgm:pt>
    <dgm:pt modelId="{F122A1C5-4088-7F4E-AA40-4808C8C1C31D}" type="parTrans" cxnId="{86CA23F4-EF46-9649-BE18-66FC9FB69D26}">
      <dgm:prSet/>
      <dgm:spPr/>
      <dgm:t>
        <a:bodyPr/>
        <a:lstStyle/>
        <a:p>
          <a:endParaRPr lang="en-US"/>
        </a:p>
      </dgm:t>
    </dgm:pt>
    <dgm:pt modelId="{97D68BDD-F565-C743-A1ED-0B96B69D33EF}" type="sibTrans" cxnId="{86CA23F4-EF46-9649-BE18-66FC9FB69D26}">
      <dgm:prSet/>
      <dgm:spPr/>
      <dgm:t>
        <a:bodyPr/>
        <a:lstStyle/>
        <a:p>
          <a:endParaRPr lang="en-US"/>
        </a:p>
      </dgm:t>
    </dgm:pt>
    <dgm:pt modelId="{C1B0D441-A038-5C47-9B84-E9FE2D4D7796}">
      <dgm:prSet phldrT="[Text]"/>
      <dgm:spPr/>
      <dgm:t>
        <a:bodyPr/>
        <a:lstStyle/>
        <a:p>
          <a:r>
            <a:rPr lang="en-US" dirty="0" smtClean="0"/>
            <a:t>Spatial Divisions/Defensible Spaces</a:t>
          </a:r>
          <a:endParaRPr lang="en-US" dirty="0"/>
        </a:p>
      </dgm:t>
    </dgm:pt>
    <dgm:pt modelId="{DF1ECA7D-B98A-E44D-B914-BA1704C557E8}" type="parTrans" cxnId="{F4219F2E-322E-934D-80A6-CE066D5FE481}">
      <dgm:prSet/>
      <dgm:spPr/>
      <dgm:t>
        <a:bodyPr/>
        <a:lstStyle/>
        <a:p>
          <a:endParaRPr lang="en-US"/>
        </a:p>
      </dgm:t>
    </dgm:pt>
    <dgm:pt modelId="{BE4F7F80-BE04-8645-B8C9-F9A605DF716D}" type="sibTrans" cxnId="{F4219F2E-322E-934D-80A6-CE066D5FE481}">
      <dgm:prSet/>
      <dgm:spPr/>
      <dgm:t>
        <a:bodyPr/>
        <a:lstStyle/>
        <a:p>
          <a:endParaRPr lang="en-US"/>
        </a:p>
      </dgm:t>
    </dgm:pt>
    <dgm:pt modelId="{DA457771-99B5-FC4E-821C-290D191A2693}">
      <dgm:prSet phldrT="[Text]"/>
      <dgm:spPr/>
      <dgm:t>
        <a:bodyPr/>
        <a:lstStyle/>
        <a:p>
          <a:r>
            <a:rPr lang="en-US" dirty="0" smtClean="0"/>
            <a:t>Spaces of Belonging</a:t>
          </a:r>
          <a:endParaRPr lang="en-US" dirty="0"/>
        </a:p>
      </dgm:t>
    </dgm:pt>
    <dgm:pt modelId="{6103C8CD-9E2F-3B41-8EB4-63AD1C18B189}" type="parTrans" cxnId="{F4FD6333-BA6E-AF4D-B1EC-B557951186BE}">
      <dgm:prSet/>
      <dgm:spPr/>
      <dgm:t>
        <a:bodyPr/>
        <a:lstStyle/>
        <a:p>
          <a:endParaRPr lang="en-US"/>
        </a:p>
      </dgm:t>
    </dgm:pt>
    <dgm:pt modelId="{AFC17640-BAFE-D749-B1F4-E0DEC1ADF286}" type="sibTrans" cxnId="{F4FD6333-BA6E-AF4D-B1EC-B557951186BE}">
      <dgm:prSet/>
      <dgm:spPr/>
      <dgm:t>
        <a:bodyPr/>
        <a:lstStyle/>
        <a:p>
          <a:endParaRPr lang="en-US"/>
        </a:p>
      </dgm:t>
    </dgm:pt>
    <dgm:pt modelId="{55F6F9BF-6235-2743-89DD-08423AD1B870}">
      <dgm:prSet phldrT="[Text]"/>
      <dgm:spPr/>
      <dgm:t>
        <a:bodyPr/>
        <a:lstStyle/>
        <a:p>
          <a:r>
            <a:rPr lang="en-US" dirty="0" smtClean="0"/>
            <a:t>Rappers, Activist Responses, Protests</a:t>
          </a:r>
          <a:endParaRPr lang="en-US" dirty="0"/>
        </a:p>
      </dgm:t>
    </dgm:pt>
    <dgm:pt modelId="{2C56652C-94A3-9D46-978F-7617C47C68AD}" type="parTrans" cxnId="{395D2231-1AE4-6941-A58D-3DE878476037}">
      <dgm:prSet/>
      <dgm:spPr/>
      <dgm:t>
        <a:bodyPr/>
        <a:lstStyle/>
        <a:p>
          <a:endParaRPr lang="en-US"/>
        </a:p>
      </dgm:t>
    </dgm:pt>
    <dgm:pt modelId="{E48BF59E-066F-884C-9DE4-A4E130A47512}" type="sibTrans" cxnId="{395D2231-1AE4-6941-A58D-3DE878476037}">
      <dgm:prSet/>
      <dgm:spPr/>
      <dgm:t>
        <a:bodyPr/>
        <a:lstStyle/>
        <a:p>
          <a:endParaRPr lang="en-US"/>
        </a:p>
      </dgm:t>
    </dgm:pt>
    <dgm:pt modelId="{9429859D-7B3A-C046-88C1-C2ACAEAB48DB}">
      <dgm:prSet phldrT="[Text]"/>
      <dgm:spPr/>
      <dgm:t>
        <a:bodyPr/>
        <a:lstStyle/>
        <a:p>
          <a:r>
            <a:rPr lang="en-US" dirty="0" smtClean="0"/>
            <a:t>Sanitized Places</a:t>
          </a:r>
          <a:endParaRPr lang="en-US" dirty="0"/>
        </a:p>
      </dgm:t>
    </dgm:pt>
    <dgm:pt modelId="{3590DDD6-5081-1E49-9F02-4355D92BD09A}" type="parTrans" cxnId="{BA44C0CD-B074-EE44-8101-35D13246EB58}">
      <dgm:prSet/>
      <dgm:spPr/>
      <dgm:t>
        <a:bodyPr/>
        <a:lstStyle/>
        <a:p>
          <a:endParaRPr lang="en-US"/>
        </a:p>
      </dgm:t>
    </dgm:pt>
    <dgm:pt modelId="{C76A16EA-2665-AC42-866A-9DF3A453B904}" type="sibTrans" cxnId="{BA44C0CD-B074-EE44-8101-35D13246EB58}">
      <dgm:prSet/>
      <dgm:spPr/>
      <dgm:t>
        <a:bodyPr/>
        <a:lstStyle/>
        <a:p>
          <a:endParaRPr lang="en-US"/>
        </a:p>
      </dgm:t>
    </dgm:pt>
    <dgm:pt modelId="{82167BBB-8CE8-154E-AED1-BEAC016FA902}">
      <dgm:prSet phldrT="[Text]"/>
      <dgm:spPr/>
      <dgm:t>
        <a:bodyPr/>
        <a:lstStyle/>
        <a:p>
          <a:r>
            <a:rPr lang="en-US" dirty="0" smtClean="0"/>
            <a:t>Securitized Places</a:t>
          </a:r>
          <a:endParaRPr lang="en-US" dirty="0"/>
        </a:p>
      </dgm:t>
    </dgm:pt>
    <dgm:pt modelId="{A5252914-DCBC-F249-8538-42BBD07AE81D}" type="parTrans" cxnId="{F800B8BD-BFC3-534E-BC94-F2E037958A7E}">
      <dgm:prSet/>
      <dgm:spPr/>
      <dgm:t>
        <a:bodyPr/>
        <a:lstStyle/>
        <a:p>
          <a:endParaRPr lang="en-US"/>
        </a:p>
      </dgm:t>
    </dgm:pt>
    <dgm:pt modelId="{ECA3FA02-850C-214B-8F24-F7DD2F6113E7}" type="sibTrans" cxnId="{F800B8BD-BFC3-534E-BC94-F2E037958A7E}">
      <dgm:prSet/>
      <dgm:spPr/>
      <dgm:t>
        <a:bodyPr/>
        <a:lstStyle/>
        <a:p>
          <a:endParaRPr lang="en-US"/>
        </a:p>
      </dgm:t>
    </dgm:pt>
    <dgm:pt modelId="{667F173D-4D54-B14F-835A-A5811273467C}" type="pres">
      <dgm:prSet presAssocID="{AC2BC4D3-FB56-9048-9B0A-B155D2852444}" presName="Name0" presStyleCnt="0">
        <dgm:presLayoutVars>
          <dgm:dir/>
          <dgm:animLvl val="lvl"/>
          <dgm:resizeHandles val="exact"/>
        </dgm:presLayoutVars>
      </dgm:prSet>
      <dgm:spPr/>
      <dgm:t>
        <a:bodyPr/>
        <a:lstStyle/>
        <a:p>
          <a:endParaRPr lang="en-US"/>
        </a:p>
      </dgm:t>
    </dgm:pt>
    <dgm:pt modelId="{3A8EBA6C-6519-B042-8608-9D0E11930F64}" type="pres">
      <dgm:prSet presAssocID="{AC2BC4D3-FB56-9048-9B0A-B155D2852444}" presName="tSp" presStyleCnt="0"/>
      <dgm:spPr/>
    </dgm:pt>
    <dgm:pt modelId="{FDAE57F0-D0D4-6243-9395-907D82A17E26}" type="pres">
      <dgm:prSet presAssocID="{AC2BC4D3-FB56-9048-9B0A-B155D2852444}" presName="bSp" presStyleCnt="0"/>
      <dgm:spPr/>
    </dgm:pt>
    <dgm:pt modelId="{0C072A9D-9E2D-6746-AD09-56B3A7360E03}" type="pres">
      <dgm:prSet presAssocID="{AC2BC4D3-FB56-9048-9B0A-B155D2852444}" presName="process" presStyleCnt="0"/>
      <dgm:spPr/>
    </dgm:pt>
    <dgm:pt modelId="{9A54F9A2-D86D-2F47-B1B7-18E47AED2651}" type="pres">
      <dgm:prSet presAssocID="{125C23B2-B99D-804E-BA2A-FD7291EC0A63}" presName="composite1" presStyleCnt="0"/>
      <dgm:spPr/>
    </dgm:pt>
    <dgm:pt modelId="{2E08A5A4-27B7-D14D-8D4E-BB344B29DD3A}" type="pres">
      <dgm:prSet presAssocID="{125C23B2-B99D-804E-BA2A-FD7291EC0A63}" presName="dummyNode1" presStyleLbl="node1" presStyleIdx="0" presStyleCnt="3"/>
      <dgm:spPr/>
    </dgm:pt>
    <dgm:pt modelId="{9CEC047E-FAC9-2A47-A12B-AF3DDBCECD56}" type="pres">
      <dgm:prSet presAssocID="{125C23B2-B99D-804E-BA2A-FD7291EC0A63}" presName="childNode1" presStyleLbl="bgAcc1" presStyleIdx="0" presStyleCnt="3">
        <dgm:presLayoutVars>
          <dgm:bulletEnabled val="1"/>
        </dgm:presLayoutVars>
      </dgm:prSet>
      <dgm:spPr/>
      <dgm:t>
        <a:bodyPr/>
        <a:lstStyle/>
        <a:p>
          <a:endParaRPr lang="en-US"/>
        </a:p>
      </dgm:t>
    </dgm:pt>
    <dgm:pt modelId="{FBD8479E-AD41-3242-8B53-A263A1A3D6A7}" type="pres">
      <dgm:prSet presAssocID="{125C23B2-B99D-804E-BA2A-FD7291EC0A63}" presName="childNode1tx" presStyleLbl="bgAcc1" presStyleIdx="0" presStyleCnt="3">
        <dgm:presLayoutVars>
          <dgm:bulletEnabled val="1"/>
        </dgm:presLayoutVars>
      </dgm:prSet>
      <dgm:spPr/>
      <dgm:t>
        <a:bodyPr/>
        <a:lstStyle/>
        <a:p>
          <a:endParaRPr lang="en-US"/>
        </a:p>
      </dgm:t>
    </dgm:pt>
    <dgm:pt modelId="{539E4221-39F8-D942-B9CB-14C1A2E4B580}" type="pres">
      <dgm:prSet presAssocID="{125C23B2-B99D-804E-BA2A-FD7291EC0A63}" presName="parentNode1" presStyleLbl="node1" presStyleIdx="0" presStyleCnt="3">
        <dgm:presLayoutVars>
          <dgm:chMax val="1"/>
          <dgm:bulletEnabled val="1"/>
        </dgm:presLayoutVars>
      </dgm:prSet>
      <dgm:spPr/>
      <dgm:t>
        <a:bodyPr/>
        <a:lstStyle/>
        <a:p>
          <a:endParaRPr lang="en-US"/>
        </a:p>
      </dgm:t>
    </dgm:pt>
    <dgm:pt modelId="{C426CB3E-0F54-2E44-9F13-273559BA4227}" type="pres">
      <dgm:prSet presAssocID="{125C23B2-B99D-804E-BA2A-FD7291EC0A63}" presName="connSite1" presStyleCnt="0"/>
      <dgm:spPr/>
    </dgm:pt>
    <dgm:pt modelId="{5AA31C46-2459-8842-8281-BF964B106C89}" type="pres">
      <dgm:prSet presAssocID="{980665B2-6938-B249-8213-C3D81D355AFF}" presName="Name9" presStyleLbl="sibTrans2D1" presStyleIdx="0" presStyleCnt="2"/>
      <dgm:spPr/>
      <dgm:t>
        <a:bodyPr/>
        <a:lstStyle/>
        <a:p>
          <a:endParaRPr lang="en-US"/>
        </a:p>
      </dgm:t>
    </dgm:pt>
    <dgm:pt modelId="{AD001812-8A56-E14A-AE17-56BA8025D4D4}" type="pres">
      <dgm:prSet presAssocID="{7062FB31-CA21-3E4B-A06E-17F9B9914B81}" presName="composite2" presStyleCnt="0"/>
      <dgm:spPr/>
    </dgm:pt>
    <dgm:pt modelId="{E9E40E0C-2F4B-474F-8877-5F0E2C294682}" type="pres">
      <dgm:prSet presAssocID="{7062FB31-CA21-3E4B-A06E-17F9B9914B81}" presName="dummyNode2" presStyleLbl="node1" presStyleIdx="0" presStyleCnt="3"/>
      <dgm:spPr/>
    </dgm:pt>
    <dgm:pt modelId="{279C4777-5151-5241-AAA6-75C1E0611EAF}" type="pres">
      <dgm:prSet presAssocID="{7062FB31-CA21-3E4B-A06E-17F9B9914B81}" presName="childNode2" presStyleLbl="bgAcc1" presStyleIdx="1" presStyleCnt="3">
        <dgm:presLayoutVars>
          <dgm:bulletEnabled val="1"/>
        </dgm:presLayoutVars>
      </dgm:prSet>
      <dgm:spPr/>
      <dgm:t>
        <a:bodyPr/>
        <a:lstStyle/>
        <a:p>
          <a:endParaRPr lang="en-US"/>
        </a:p>
      </dgm:t>
    </dgm:pt>
    <dgm:pt modelId="{45B79D04-9400-DB47-A0BB-244DE2C9620B}" type="pres">
      <dgm:prSet presAssocID="{7062FB31-CA21-3E4B-A06E-17F9B9914B81}" presName="childNode2tx" presStyleLbl="bgAcc1" presStyleIdx="1" presStyleCnt="3">
        <dgm:presLayoutVars>
          <dgm:bulletEnabled val="1"/>
        </dgm:presLayoutVars>
      </dgm:prSet>
      <dgm:spPr/>
      <dgm:t>
        <a:bodyPr/>
        <a:lstStyle/>
        <a:p>
          <a:endParaRPr lang="en-US"/>
        </a:p>
      </dgm:t>
    </dgm:pt>
    <dgm:pt modelId="{D0D230B1-1CBC-F640-B70D-B51B7B1AEA0D}" type="pres">
      <dgm:prSet presAssocID="{7062FB31-CA21-3E4B-A06E-17F9B9914B81}" presName="parentNode2" presStyleLbl="node1" presStyleIdx="1" presStyleCnt="3">
        <dgm:presLayoutVars>
          <dgm:chMax val="0"/>
          <dgm:bulletEnabled val="1"/>
        </dgm:presLayoutVars>
      </dgm:prSet>
      <dgm:spPr/>
      <dgm:t>
        <a:bodyPr/>
        <a:lstStyle/>
        <a:p>
          <a:endParaRPr lang="en-US"/>
        </a:p>
      </dgm:t>
    </dgm:pt>
    <dgm:pt modelId="{C37E4313-A436-7344-AC7B-25E27C96902F}" type="pres">
      <dgm:prSet presAssocID="{7062FB31-CA21-3E4B-A06E-17F9B9914B81}" presName="connSite2" presStyleCnt="0"/>
      <dgm:spPr/>
    </dgm:pt>
    <dgm:pt modelId="{C45C8D1B-DCD3-894E-AA4B-A777CA8C9876}" type="pres">
      <dgm:prSet presAssocID="{8ACF205D-4009-F54E-8FF0-13B225D9C955}" presName="Name18" presStyleLbl="sibTrans2D1" presStyleIdx="1" presStyleCnt="2"/>
      <dgm:spPr/>
      <dgm:t>
        <a:bodyPr/>
        <a:lstStyle/>
        <a:p>
          <a:endParaRPr lang="en-US"/>
        </a:p>
      </dgm:t>
    </dgm:pt>
    <dgm:pt modelId="{A2214159-8709-684F-8FD1-BE664932121C}" type="pres">
      <dgm:prSet presAssocID="{C1B0D441-A038-5C47-9B84-E9FE2D4D7796}" presName="composite1" presStyleCnt="0"/>
      <dgm:spPr/>
    </dgm:pt>
    <dgm:pt modelId="{4AA9F4C3-6D55-6A44-A96D-1407F92D7987}" type="pres">
      <dgm:prSet presAssocID="{C1B0D441-A038-5C47-9B84-E9FE2D4D7796}" presName="dummyNode1" presStyleLbl="node1" presStyleIdx="1" presStyleCnt="3"/>
      <dgm:spPr/>
    </dgm:pt>
    <dgm:pt modelId="{D54D90D0-3B94-A442-8E58-3563EE61EC5D}" type="pres">
      <dgm:prSet presAssocID="{C1B0D441-A038-5C47-9B84-E9FE2D4D7796}" presName="childNode1" presStyleLbl="bgAcc1" presStyleIdx="2" presStyleCnt="3">
        <dgm:presLayoutVars>
          <dgm:bulletEnabled val="1"/>
        </dgm:presLayoutVars>
      </dgm:prSet>
      <dgm:spPr/>
      <dgm:t>
        <a:bodyPr/>
        <a:lstStyle/>
        <a:p>
          <a:endParaRPr lang="en-US"/>
        </a:p>
      </dgm:t>
    </dgm:pt>
    <dgm:pt modelId="{440AED67-8825-B84A-8AE7-9908FC2E2A19}" type="pres">
      <dgm:prSet presAssocID="{C1B0D441-A038-5C47-9B84-E9FE2D4D7796}" presName="childNode1tx" presStyleLbl="bgAcc1" presStyleIdx="2" presStyleCnt="3">
        <dgm:presLayoutVars>
          <dgm:bulletEnabled val="1"/>
        </dgm:presLayoutVars>
      </dgm:prSet>
      <dgm:spPr/>
      <dgm:t>
        <a:bodyPr/>
        <a:lstStyle/>
        <a:p>
          <a:endParaRPr lang="en-US"/>
        </a:p>
      </dgm:t>
    </dgm:pt>
    <dgm:pt modelId="{63513C48-904D-9B44-BCCC-6B8A275C4091}" type="pres">
      <dgm:prSet presAssocID="{C1B0D441-A038-5C47-9B84-E9FE2D4D7796}" presName="parentNode1" presStyleLbl="node1" presStyleIdx="2" presStyleCnt="3">
        <dgm:presLayoutVars>
          <dgm:chMax val="1"/>
          <dgm:bulletEnabled val="1"/>
        </dgm:presLayoutVars>
      </dgm:prSet>
      <dgm:spPr/>
      <dgm:t>
        <a:bodyPr/>
        <a:lstStyle/>
        <a:p>
          <a:endParaRPr lang="en-US"/>
        </a:p>
      </dgm:t>
    </dgm:pt>
    <dgm:pt modelId="{62B19D7A-B82B-C840-B73F-97CD5CBB17F9}" type="pres">
      <dgm:prSet presAssocID="{C1B0D441-A038-5C47-9B84-E9FE2D4D7796}" presName="connSite1" presStyleCnt="0"/>
      <dgm:spPr/>
    </dgm:pt>
  </dgm:ptLst>
  <dgm:cxnLst>
    <dgm:cxn modelId="{C8DAD568-28B3-4D41-8DF2-DEAEDE51E7B2}" srcId="{AC2BC4D3-FB56-9048-9B0A-B155D2852444}" destId="{7062FB31-CA21-3E4B-A06E-17F9B9914B81}" srcOrd="1" destOrd="0" parTransId="{77156E65-4A20-BA40-B2AC-64D0BE307999}" sibTransId="{8ACF205D-4009-F54E-8FF0-13B225D9C955}"/>
    <dgm:cxn modelId="{91D04474-138C-0149-9CEF-A6458C3AF0AB}" type="presOf" srcId="{55F6F9BF-6235-2743-89DD-08423AD1B870}" destId="{9CEC047E-FAC9-2A47-A12B-AF3DDBCECD56}" srcOrd="0" destOrd="1" presId="urn:microsoft.com/office/officeart/2005/8/layout/hProcess4"/>
    <dgm:cxn modelId="{DC2559D1-9344-AC42-BF3D-FDC074141671}" type="presOf" srcId="{26152C18-3065-ED40-87C8-1E7399AE48CE}" destId="{9CEC047E-FAC9-2A47-A12B-AF3DDBCECD56}" srcOrd="0" destOrd="0" presId="urn:microsoft.com/office/officeart/2005/8/layout/hProcess4"/>
    <dgm:cxn modelId="{90843A39-4C30-5B48-8EF6-04FC523A30C1}" type="presOf" srcId="{EBA4C5BF-4CC4-044A-BC1B-46680907B6E0}" destId="{279C4777-5151-5241-AAA6-75C1E0611EAF}" srcOrd="0" destOrd="0" presId="urn:microsoft.com/office/officeart/2005/8/layout/hProcess4"/>
    <dgm:cxn modelId="{F2E42C0F-2B7C-024F-8CE8-F73A0D1DE6B3}" type="presOf" srcId="{980665B2-6938-B249-8213-C3D81D355AFF}" destId="{5AA31C46-2459-8842-8281-BF964B106C89}" srcOrd="0" destOrd="0" presId="urn:microsoft.com/office/officeart/2005/8/layout/hProcess4"/>
    <dgm:cxn modelId="{FAB0F817-D8C0-6C43-9EB3-EDF0B71FAB19}" type="presOf" srcId="{8ACF205D-4009-F54E-8FF0-13B225D9C955}" destId="{C45C8D1B-DCD3-894E-AA4B-A777CA8C9876}" srcOrd="0" destOrd="0" presId="urn:microsoft.com/office/officeart/2005/8/layout/hProcess4"/>
    <dgm:cxn modelId="{8669D8F6-1D87-6242-AE17-374EC41BEA16}" type="presOf" srcId="{CBD50A0C-BE41-CA41-86C6-D4EA234AB0E0}" destId="{45B79D04-9400-DB47-A0BB-244DE2C9620B}" srcOrd="1" destOrd="1" presId="urn:microsoft.com/office/officeart/2005/8/layout/hProcess4"/>
    <dgm:cxn modelId="{3703883C-8D12-0848-BCF0-FEB165E3F0DB}" type="presOf" srcId="{82167BBB-8CE8-154E-AED1-BEAC016FA902}" destId="{440AED67-8825-B84A-8AE7-9908FC2E2A19}" srcOrd="1" destOrd="2" presId="urn:microsoft.com/office/officeart/2005/8/layout/hProcess4"/>
    <dgm:cxn modelId="{D8FD0BB0-C9C0-C74F-ABF2-ABCE4CE59B61}" type="presOf" srcId="{DA457771-99B5-FC4E-821C-290D191A2693}" destId="{D54D90D0-3B94-A442-8E58-3563EE61EC5D}" srcOrd="0" destOrd="0" presId="urn:microsoft.com/office/officeart/2005/8/layout/hProcess4"/>
    <dgm:cxn modelId="{46531BA0-9FBF-F146-B781-645741B4B968}" type="presOf" srcId="{125C23B2-B99D-804E-BA2A-FD7291EC0A63}" destId="{539E4221-39F8-D942-B9CB-14C1A2E4B580}" srcOrd="0" destOrd="0" presId="urn:microsoft.com/office/officeart/2005/8/layout/hProcess4"/>
    <dgm:cxn modelId="{154D90C0-2DEC-0549-9CD9-E4B9C652EC3E}" type="presOf" srcId="{9429859D-7B3A-C046-88C1-C2ACAEAB48DB}" destId="{440AED67-8825-B84A-8AE7-9908FC2E2A19}" srcOrd="1" destOrd="1" presId="urn:microsoft.com/office/officeart/2005/8/layout/hProcess4"/>
    <dgm:cxn modelId="{0CEF6487-4591-E746-A98E-EDAA205BB5A3}" type="presOf" srcId="{7062FB31-CA21-3E4B-A06E-17F9B9914B81}" destId="{D0D230B1-1CBC-F640-B70D-B51B7B1AEA0D}" srcOrd="0" destOrd="0" presId="urn:microsoft.com/office/officeart/2005/8/layout/hProcess4"/>
    <dgm:cxn modelId="{E4911872-0E6F-D845-BBB4-1E70C0B69A19}" type="presOf" srcId="{9429859D-7B3A-C046-88C1-C2ACAEAB48DB}" destId="{D54D90D0-3B94-A442-8E58-3563EE61EC5D}" srcOrd="0" destOrd="1" presId="urn:microsoft.com/office/officeart/2005/8/layout/hProcess4"/>
    <dgm:cxn modelId="{696A1AFB-444C-1B48-A46D-BFCAD1B2C76A}" srcId="{125C23B2-B99D-804E-BA2A-FD7291EC0A63}" destId="{26152C18-3065-ED40-87C8-1E7399AE48CE}" srcOrd="0" destOrd="0" parTransId="{3B075306-A830-6B4D-8C9C-7EA284F52D11}" sibTransId="{A20BEF6F-590A-FA4E-8BB2-E5FA63AE42F7}"/>
    <dgm:cxn modelId="{B0F8D9CC-9B32-8342-B810-160DE253F915}" type="presOf" srcId="{AC2BC4D3-FB56-9048-9B0A-B155D2852444}" destId="{667F173D-4D54-B14F-835A-A5811273467C}" srcOrd="0" destOrd="0" presId="urn:microsoft.com/office/officeart/2005/8/layout/hProcess4"/>
    <dgm:cxn modelId="{25E76374-3B0D-8B44-93C6-12A5A3FB841A}" type="presOf" srcId="{55F6F9BF-6235-2743-89DD-08423AD1B870}" destId="{FBD8479E-AD41-3242-8B53-A263A1A3D6A7}" srcOrd="1" destOrd="1" presId="urn:microsoft.com/office/officeart/2005/8/layout/hProcess4"/>
    <dgm:cxn modelId="{86CA23F4-EF46-9649-BE18-66FC9FB69D26}" srcId="{7062FB31-CA21-3E4B-A06E-17F9B9914B81}" destId="{CBD50A0C-BE41-CA41-86C6-D4EA234AB0E0}" srcOrd="1" destOrd="0" parTransId="{F122A1C5-4088-7F4E-AA40-4808C8C1C31D}" sibTransId="{97D68BDD-F565-C743-A1ED-0B96B69D33EF}"/>
    <dgm:cxn modelId="{B6FE8694-170E-D240-BAAC-E4E451CF9842}" type="presOf" srcId="{26152C18-3065-ED40-87C8-1E7399AE48CE}" destId="{FBD8479E-AD41-3242-8B53-A263A1A3D6A7}" srcOrd="1" destOrd="0" presId="urn:microsoft.com/office/officeart/2005/8/layout/hProcess4"/>
    <dgm:cxn modelId="{F4219F2E-322E-934D-80A6-CE066D5FE481}" srcId="{AC2BC4D3-FB56-9048-9B0A-B155D2852444}" destId="{C1B0D441-A038-5C47-9B84-E9FE2D4D7796}" srcOrd="2" destOrd="0" parTransId="{DF1ECA7D-B98A-E44D-B914-BA1704C557E8}" sibTransId="{BE4F7F80-BE04-8645-B8C9-F9A605DF716D}"/>
    <dgm:cxn modelId="{F800B8BD-BFC3-534E-BC94-F2E037958A7E}" srcId="{C1B0D441-A038-5C47-9B84-E9FE2D4D7796}" destId="{82167BBB-8CE8-154E-AED1-BEAC016FA902}" srcOrd="2" destOrd="0" parTransId="{A5252914-DCBC-F249-8538-42BBD07AE81D}" sibTransId="{ECA3FA02-850C-214B-8F24-F7DD2F6113E7}"/>
    <dgm:cxn modelId="{F4FD6333-BA6E-AF4D-B1EC-B557951186BE}" srcId="{C1B0D441-A038-5C47-9B84-E9FE2D4D7796}" destId="{DA457771-99B5-FC4E-821C-290D191A2693}" srcOrd="0" destOrd="0" parTransId="{6103C8CD-9E2F-3B41-8EB4-63AD1C18B189}" sibTransId="{AFC17640-BAFE-D749-B1F4-E0DEC1ADF286}"/>
    <dgm:cxn modelId="{395D2231-1AE4-6941-A58D-3DE878476037}" srcId="{125C23B2-B99D-804E-BA2A-FD7291EC0A63}" destId="{55F6F9BF-6235-2743-89DD-08423AD1B870}" srcOrd="1" destOrd="0" parTransId="{2C56652C-94A3-9D46-978F-7617C47C68AD}" sibTransId="{E48BF59E-066F-884C-9DE4-A4E130A47512}"/>
    <dgm:cxn modelId="{E06DADF5-EC2F-9B49-AE31-FFEC59E4C69E}" type="presOf" srcId="{EBA4C5BF-4CC4-044A-BC1B-46680907B6E0}" destId="{45B79D04-9400-DB47-A0BB-244DE2C9620B}" srcOrd="1" destOrd="0" presId="urn:microsoft.com/office/officeart/2005/8/layout/hProcess4"/>
    <dgm:cxn modelId="{116DA6C7-1343-5C49-A59C-7E368C212A39}" type="presOf" srcId="{C1B0D441-A038-5C47-9B84-E9FE2D4D7796}" destId="{63513C48-904D-9B44-BCCC-6B8A275C4091}" srcOrd="0" destOrd="0" presId="urn:microsoft.com/office/officeart/2005/8/layout/hProcess4"/>
    <dgm:cxn modelId="{6E329C1E-4D66-1E4A-A170-5873ADDA8B87}" srcId="{AC2BC4D3-FB56-9048-9B0A-B155D2852444}" destId="{125C23B2-B99D-804E-BA2A-FD7291EC0A63}" srcOrd="0" destOrd="0" parTransId="{26A1490E-575D-0747-A086-21EFB1CF071D}" sibTransId="{980665B2-6938-B249-8213-C3D81D355AFF}"/>
    <dgm:cxn modelId="{744D45DB-9994-5C49-B643-03A73750BFA4}" srcId="{7062FB31-CA21-3E4B-A06E-17F9B9914B81}" destId="{EBA4C5BF-4CC4-044A-BC1B-46680907B6E0}" srcOrd="0" destOrd="0" parTransId="{E0C364FB-A0BB-484B-B7B6-CE286C548346}" sibTransId="{27643CC6-CFA4-2A4D-B0B5-97B22D1A3F17}"/>
    <dgm:cxn modelId="{BCE0AE22-A474-4243-8443-AF4024F4A800}" type="presOf" srcId="{82167BBB-8CE8-154E-AED1-BEAC016FA902}" destId="{D54D90D0-3B94-A442-8E58-3563EE61EC5D}" srcOrd="0" destOrd="2" presId="urn:microsoft.com/office/officeart/2005/8/layout/hProcess4"/>
    <dgm:cxn modelId="{D0A47867-6AFB-4841-93C6-7A5D4C942844}" type="presOf" srcId="{DA457771-99B5-FC4E-821C-290D191A2693}" destId="{440AED67-8825-B84A-8AE7-9908FC2E2A19}" srcOrd="1" destOrd="0" presId="urn:microsoft.com/office/officeart/2005/8/layout/hProcess4"/>
    <dgm:cxn modelId="{4B6A8386-42C4-3C45-BFE1-10D939C6D753}" type="presOf" srcId="{CBD50A0C-BE41-CA41-86C6-D4EA234AB0E0}" destId="{279C4777-5151-5241-AAA6-75C1E0611EAF}" srcOrd="0" destOrd="1" presId="urn:microsoft.com/office/officeart/2005/8/layout/hProcess4"/>
    <dgm:cxn modelId="{BA44C0CD-B074-EE44-8101-35D13246EB58}" srcId="{C1B0D441-A038-5C47-9B84-E9FE2D4D7796}" destId="{9429859D-7B3A-C046-88C1-C2ACAEAB48DB}" srcOrd="1" destOrd="0" parTransId="{3590DDD6-5081-1E49-9F02-4355D92BD09A}" sibTransId="{C76A16EA-2665-AC42-866A-9DF3A453B904}"/>
    <dgm:cxn modelId="{13618C25-4C40-5E43-9B34-FE49A8037445}" type="presParOf" srcId="{667F173D-4D54-B14F-835A-A5811273467C}" destId="{3A8EBA6C-6519-B042-8608-9D0E11930F64}" srcOrd="0" destOrd="0" presId="urn:microsoft.com/office/officeart/2005/8/layout/hProcess4"/>
    <dgm:cxn modelId="{43B5A657-A051-F649-B3CA-A0D656945AAC}" type="presParOf" srcId="{667F173D-4D54-B14F-835A-A5811273467C}" destId="{FDAE57F0-D0D4-6243-9395-907D82A17E26}" srcOrd="1" destOrd="0" presId="urn:microsoft.com/office/officeart/2005/8/layout/hProcess4"/>
    <dgm:cxn modelId="{EC634911-1668-F54D-85A2-A4C706B693F4}" type="presParOf" srcId="{667F173D-4D54-B14F-835A-A5811273467C}" destId="{0C072A9D-9E2D-6746-AD09-56B3A7360E03}" srcOrd="2" destOrd="0" presId="urn:microsoft.com/office/officeart/2005/8/layout/hProcess4"/>
    <dgm:cxn modelId="{BB24487D-BD8B-344E-8DDF-DC0B71921682}" type="presParOf" srcId="{0C072A9D-9E2D-6746-AD09-56B3A7360E03}" destId="{9A54F9A2-D86D-2F47-B1B7-18E47AED2651}" srcOrd="0" destOrd="0" presId="urn:microsoft.com/office/officeart/2005/8/layout/hProcess4"/>
    <dgm:cxn modelId="{5C02921A-2630-9447-846D-38DFAC312B7A}" type="presParOf" srcId="{9A54F9A2-D86D-2F47-B1B7-18E47AED2651}" destId="{2E08A5A4-27B7-D14D-8D4E-BB344B29DD3A}" srcOrd="0" destOrd="0" presId="urn:microsoft.com/office/officeart/2005/8/layout/hProcess4"/>
    <dgm:cxn modelId="{B3C13402-17C8-AF4D-AFFB-1B6EBDDF86E4}" type="presParOf" srcId="{9A54F9A2-D86D-2F47-B1B7-18E47AED2651}" destId="{9CEC047E-FAC9-2A47-A12B-AF3DDBCECD56}" srcOrd="1" destOrd="0" presId="urn:microsoft.com/office/officeart/2005/8/layout/hProcess4"/>
    <dgm:cxn modelId="{59711DB7-D8C4-E340-A0A9-D8FB00327315}" type="presParOf" srcId="{9A54F9A2-D86D-2F47-B1B7-18E47AED2651}" destId="{FBD8479E-AD41-3242-8B53-A263A1A3D6A7}" srcOrd="2" destOrd="0" presId="urn:microsoft.com/office/officeart/2005/8/layout/hProcess4"/>
    <dgm:cxn modelId="{99A804B6-8C65-3E4B-A5CB-1A58A89293F2}" type="presParOf" srcId="{9A54F9A2-D86D-2F47-B1B7-18E47AED2651}" destId="{539E4221-39F8-D942-B9CB-14C1A2E4B580}" srcOrd="3" destOrd="0" presId="urn:microsoft.com/office/officeart/2005/8/layout/hProcess4"/>
    <dgm:cxn modelId="{B11213A5-A240-E948-9670-E8A5EA42F0AA}" type="presParOf" srcId="{9A54F9A2-D86D-2F47-B1B7-18E47AED2651}" destId="{C426CB3E-0F54-2E44-9F13-273559BA4227}" srcOrd="4" destOrd="0" presId="urn:microsoft.com/office/officeart/2005/8/layout/hProcess4"/>
    <dgm:cxn modelId="{A5AE9904-29E5-0646-B662-928C6BB08423}" type="presParOf" srcId="{0C072A9D-9E2D-6746-AD09-56B3A7360E03}" destId="{5AA31C46-2459-8842-8281-BF964B106C89}" srcOrd="1" destOrd="0" presId="urn:microsoft.com/office/officeart/2005/8/layout/hProcess4"/>
    <dgm:cxn modelId="{CBB10C3A-66A8-194F-AD03-3CF8A80C78EA}" type="presParOf" srcId="{0C072A9D-9E2D-6746-AD09-56B3A7360E03}" destId="{AD001812-8A56-E14A-AE17-56BA8025D4D4}" srcOrd="2" destOrd="0" presId="urn:microsoft.com/office/officeart/2005/8/layout/hProcess4"/>
    <dgm:cxn modelId="{7084B94A-7775-CA4F-A6E2-6E204761FD26}" type="presParOf" srcId="{AD001812-8A56-E14A-AE17-56BA8025D4D4}" destId="{E9E40E0C-2F4B-474F-8877-5F0E2C294682}" srcOrd="0" destOrd="0" presId="urn:microsoft.com/office/officeart/2005/8/layout/hProcess4"/>
    <dgm:cxn modelId="{EC52EE0F-3538-254B-826C-ED39B1284EC3}" type="presParOf" srcId="{AD001812-8A56-E14A-AE17-56BA8025D4D4}" destId="{279C4777-5151-5241-AAA6-75C1E0611EAF}" srcOrd="1" destOrd="0" presId="urn:microsoft.com/office/officeart/2005/8/layout/hProcess4"/>
    <dgm:cxn modelId="{9BD6AB9E-FD27-7249-A370-841FC8C58E13}" type="presParOf" srcId="{AD001812-8A56-E14A-AE17-56BA8025D4D4}" destId="{45B79D04-9400-DB47-A0BB-244DE2C9620B}" srcOrd="2" destOrd="0" presId="urn:microsoft.com/office/officeart/2005/8/layout/hProcess4"/>
    <dgm:cxn modelId="{A9B68963-C5D5-8E4D-BD21-88AA02F53FA7}" type="presParOf" srcId="{AD001812-8A56-E14A-AE17-56BA8025D4D4}" destId="{D0D230B1-1CBC-F640-B70D-B51B7B1AEA0D}" srcOrd="3" destOrd="0" presId="urn:microsoft.com/office/officeart/2005/8/layout/hProcess4"/>
    <dgm:cxn modelId="{61F75370-F478-D448-977B-12C07DCC53CB}" type="presParOf" srcId="{AD001812-8A56-E14A-AE17-56BA8025D4D4}" destId="{C37E4313-A436-7344-AC7B-25E27C96902F}" srcOrd="4" destOrd="0" presId="urn:microsoft.com/office/officeart/2005/8/layout/hProcess4"/>
    <dgm:cxn modelId="{1E84FF57-4B95-A543-9D88-CBD282F15DB9}" type="presParOf" srcId="{0C072A9D-9E2D-6746-AD09-56B3A7360E03}" destId="{C45C8D1B-DCD3-894E-AA4B-A777CA8C9876}" srcOrd="3" destOrd="0" presId="urn:microsoft.com/office/officeart/2005/8/layout/hProcess4"/>
    <dgm:cxn modelId="{F6B3EAAB-8267-4348-9E54-317E7CDDC7BB}" type="presParOf" srcId="{0C072A9D-9E2D-6746-AD09-56B3A7360E03}" destId="{A2214159-8709-684F-8FD1-BE664932121C}" srcOrd="4" destOrd="0" presId="urn:microsoft.com/office/officeart/2005/8/layout/hProcess4"/>
    <dgm:cxn modelId="{03B2145F-D372-2646-AA56-07276133238F}" type="presParOf" srcId="{A2214159-8709-684F-8FD1-BE664932121C}" destId="{4AA9F4C3-6D55-6A44-A96D-1407F92D7987}" srcOrd="0" destOrd="0" presId="urn:microsoft.com/office/officeart/2005/8/layout/hProcess4"/>
    <dgm:cxn modelId="{F75EAD9B-BB10-C14A-9F72-BA7616E86798}" type="presParOf" srcId="{A2214159-8709-684F-8FD1-BE664932121C}" destId="{D54D90D0-3B94-A442-8E58-3563EE61EC5D}" srcOrd="1" destOrd="0" presId="urn:microsoft.com/office/officeart/2005/8/layout/hProcess4"/>
    <dgm:cxn modelId="{5D5DD749-6CF0-884A-B71F-369D7C424CE9}" type="presParOf" srcId="{A2214159-8709-684F-8FD1-BE664932121C}" destId="{440AED67-8825-B84A-8AE7-9908FC2E2A19}" srcOrd="2" destOrd="0" presId="urn:microsoft.com/office/officeart/2005/8/layout/hProcess4"/>
    <dgm:cxn modelId="{52431A39-2CA5-044F-9DBB-30F85EFC2304}" type="presParOf" srcId="{A2214159-8709-684F-8FD1-BE664932121C}" destId="{63513C48-904D-9B44-BCCC-6B8A275C4091}" srcOrd="3" destOrd="0" presId="urn:microsoft.com/office/officeart/2005/8/layout/hProcess4"/>
    <dgm:cxn modelId="{3E219C69-B150-1645-9202-52FE307BA7DE}" type="presParOf" srcId="{A2214159-8709-684F-8FD1-BE664932121C}" destId="{62B19D7A-B82B-C840-B73F-97CD5CBB17F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36970-F372-BA4C-A2BE-7206CE073B2B}" type="doc">
      <dgm:prSet loTypeId="urn:microsoft.com/office/officeart/2008/layout/BendingPictureCaptionList" loCatId="" qsTypeId="urn:microsoft.com/office/officeart/2005/8/quickstyle/simple4" qsCatId="simple" csTypeId="urn:microsoft.com/office/officeart/2005/8/colors/accent1_2" csCatId="accent1" phldr="1"/>
      <dgm:spPr/>
      <dgm:t>
        <a:bodyPr/>
        <a:lstStyle/>
        <a:p>
          <a:endParaRPr lang="en-US"/>
        </a:p>
      </dgm:t>
    </dgm:pt>
    <dgm:pt modelId="{F6971EDD-EDFE-0945-876F-DEAADDE60C8D}">
      <dgm:prSet/>
      <dgm:spPr/>
      <dgm:t>
        <a:bodyPr/>
        <a:lstStyle/>
        <a:p>
          <a:pPr rtl="0"/>
          <a:r>
            <a:rPr lang="en-US" dirty="0" smtClean="0"/>
            <a:t>Ethnography Meets Theory: </a:t>
          </a:r>
          <a:br>
            <a:rPr lang="en-US" dirty="0" smtClean="0"/>
          </a:br>
          <a:r>
            <a:rPr lang="en-US" dirty="0" smtClean="0"/>
            <a:t>Bordering Ourselves, Bordering Others in Divided Cities</a:t>
          </a:r>
          <a:endParaRPr lang="en-US" dirty="0"/>
        </a:p>
      </dgm:t>
    </dgm:pt>
    <dgm:pt modelId="{E9E9CABA-7F08-884D-8413-6AFC05F0EEC6}" type="parTrans" cxnId="{C67C5CB5-6CE7-824B-B41B-226453D6D7BF}">
      <dgm:prSet/>
      <dgm:spPr/>
      <dgm:t>
        <a:bodyPr/>
        <a:lstStyle/>
        <a:p>
          <a:endParaRPr lang="en-US"/>
        </a:p>
      </dgm:t>
    </dgm:pt>
    <dgm:pt modelId="{AF5B6D56-8B98-6E45-BC41-6DFA66AB99E0}" type="sibTrans" cxnId="{C67C5CB5-6CE7-824B-B41B-226453D6D7BF}">
      <dgm:prSet/>
      <dgm:spPr/>
      <dgm:t>
        <a:bodyPr/>
        <a:lstStyle/>
        <a:p>
          <a:endParaRPr lang="en-US"/>
        </a:p>
      </dgm:t>
    </dgm:pt>
    <dgm:pt modelId="{5C0B2666-6D7B-F644-96CB-8A7BD6D3EDFC}" type="pres">
      <dgm:prSet presAssocID="{A1336970-F372-BA4C-A2BE-7206CE073B2B}" presName="Name0" presStyleCnt="0">
        <dgm:presLayoutVars>
          <dgm:dir/>
          <dgm:resizeHandles val="exact"/>
        </dgm:presLayoutVars>
      </dgm:prSet>
      <dgm:spPr/>
      <dgm:t>
        <a:bodyPr/>
        <a:lstStyle/>
        <a:p>
          <a:endParaRPr lang="en-US"/>
        </a:p>
      </dgm:t>
    </dgm:pt>
    <dgm:pt modelId="{154F693D-6E0D-3242-842C-81964FC152B3}" type="pres">
      <dgm:prSet presAssocID="{F6971EDD-EDFE-0945-876F-DEAADDE60C8D}" presName="composite" presStyleCnt="0"/>
      <dgm:spPr/>
    </dgm:pt>
    <dgm:pt modelId="{8BD82CC8-4920-9741-B5FB-95D9A414B894}" type="pres">
      <dgm:prSet presAssocID="{F6971EDD-EDFE-0945-876F-DEAADDE60C8D}"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3E93D2A-8534-1D4F-B129-D8F624D27492}" type="pres">
      <dgm:prSet presAssocID="{F6971EDD-EDFE-0945-876F-DEAADDE60C8D}" presName="wedgeRectCallout1" presStyleLbl="node1" presStyleIdx="0" presStyleCnt="1">
        <dgm:presLayoutVars>
          <dgm:bulletEnabled val="1"/>
        </dgm:presLayoutVars>
      </dgm:prSet>
      <dgm:spPr/>
      <dgm:t>
        <a:bodyPr/>
        <a:lstStyle/>
        <a:p>
          <a:endParaRPr lang="en-US"/>
        </a:p>
      </dgm:t>
    </dgm:pt>
  </dgm:ptLst>
  <dgm:cxnLst>
    <dgm:cxn modelId="{10BCC144-B9B3-5D44-B497-CE3282AC7294}" type="presOf" srcId="{F6971EDD-EDFE-0945-876F-DEAADDE60C8D}" destId="{33E93D2A-8534-1D4F-B129-D8F624D27492}" srcOrd="0" destOrd="0" presId="urn:microsoft.com/office/officeart/2008/layout/BendingPictureCaptionList"/>
    <dgm:cxn modelId="{C67C5CB5-6CE7-824B-B41B-226453D6D7BF}" srcId="{A1336970-F372-BA4C-A2BE-7206CE073B2B}" destId="{F6971EDD-EDFE-0945-876F-DEAADDE60C8D}" srcOrd="0" destOrd="0" parTransId="{E9E9CABA-7F08-884D-8413-6AFC05F0EEC6}" sibTransId="{AF5B6D56-8B98-6E45-BC41-6DFA66AB99E0}"/>
    <dgm:cxn modelId="{2FD0508A-C1FA-6940-981F-984F11C56201}" type="presOf" srcId="{A1336970-F372-BA4C-A2BE-7206CE073B2B}" destId="{5C0B2666-6D7B-F644-96CB-8A7BD6D3EDFC}" srcOrd="0" destOrd="0" presId="urn:microsoft.com/office/officeart/2008/layout/BendingPictureCaptionList"/>
    <dgm:cxn modelId="{47B22655-9F4C-0545-B30E-C6B42364B71F}" type="presParOf" srcId="{5C0B2666-6D7B-F644-96CB-8A7BD6D3EDFC}" destId="{154F693D-6E0D-3242-842C-81964FC152B3}" srcOrd="0" destOrd="0" presId="urn:microsoft.com/office/officeart/2008/layout/BendingPictureCaptionList"/>
    <dgm:cxn modelId="{14A11B94-4228-E249-AB31-2C3182EC8926}" type="presParOf" srcId="{154F693D-6E0D-3242-842C-81964FC152B3}" destId="{8BD82CC8-4920-9741-B5FB-95D9A414B894}" srcOrd="0" destOrd="0" presId="urn:microsoft.com/office/officeart/2008/layout/BendingPictureCaptionList"/>
    <dgm:cxn modelId="{E74A9751-E41E-8545-AB1B-6BD7F8B249B0}" type="presParOf" srcId="{154F693D-6E0D-3242-842C-81964FC152B3}" destId="{33E93D2A-8534-1D4F-B129-D8F624D27492}"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786F8-F03E-2F4A-957D-4DCEFCEC1E20}" type="doc">
      <dgm:prSet loTypeId="urn:microsoft.com/office/officeart/2008/layout/IncreasingCircleProcess" loCatId="" qsTypeId="urn:microsoft.com/office/officeart/2005/8/quickstyle/simple4" qsCatId="simple" csTypeId="urn:microsoft.com/office/officeart/2005/8/colors/accent2_5" csCatId="accent2" phldr="1"/>
      <dgm:spPr/>
      <dgm:t>
        <a:bodyPr/>
        <a:lstStyle/>
        <a:p>
          <a:endParaRPr lang="en-US"/>
        </a:p>
      </dgm:t>
    </dgm:pt>
    <dgm:pt modelId="{3708498D-7C7B-484F-8DDF-F1F1176FE881}">
      <dgm:prSet phldrT="[Text]" custT="1"/>
      <dgm:spPr/>
      <dgm:t>
        <a:bodyPr/>
        <a:lstStyle/>
        <a:p>
          <a:r>
            <a:rPr lang="en-US" sz="1600" b="1" dirty="0" smtClean="0"/>
            <a:t>HISTORICAL</a:t>
          </a:r>
        </a:p>
        <a:p>
          <a:r>
            <a:rPr lang="en-US" sz="1600" dirty="0" smtClean="0"/>
            <a:t>Archival Analysis: Youth and Surveillance on a temporal scale</a:t>
          </a:r>
        </a:p>
        <a:p>
          <a:endParaRPr lang="en-US" sz="1600" dirty="0" smtClean="0"/>
        </a:p>
        <a:p>
          <a:r>
            <a:rPr lang="en-US" sz="1600" dirty="0" smtClean="0"/>
            <a:t>Oral Histories with MK freedom Fighters (militarized wing of the ANC)</a:t>
          </a:r>
          <a:endParaRPr lang="en-US" sz="1600" dirty="0"/>
        </a:p>
      </dgm:t>
    </dgm:pt>
    <dgm:pt modelId="{BC095057-9C42-B94D-AB94-1D472B9190C3}" type="parTrans" cxnId="{44CDEC32-10D5-494E-B963-BCA10157A51A}">
      <dgm:prSet/>
      <dgm:spPr/>
      <dgm:t>
        <a:bodyPr/>
        <a:lstStyle/>
        <a:p>
          <a:endParaRPr lang="en-US"/>
        </a:p>
      </dgm:t>
    </dgm:pt>
    <dgm:pt modelId="{BD9069A3-111B-6644-A159-D9F297272C7A}" type="sibTrans" cxnId="{44CDEC32-10D5-494E-B963-BCA10157A51A}">
      <dgm:prSet/>
      <dgm:spPr/>
      <dgm:t>
        <a:bodyPr/>
        <a:lstStyle/>
        <a:p>
          <a:endParaRPr lang="en-US"/>
        </a:p>
      </dgm:t>
    </dgm:pt>
    <dgm:pt modelId="{5D662349-8B00-6544-B40D-C5DC17ADCC92}">
      <dgm:prSet phldrT="[Text]"/>
      <dgm:spPr/>
      <dgm:t>
        <a:bodyPr/>
        <a:lstStyle/>
        <a:p>
          <a:endParaRPr lang="en-US" dirty="0"/>
        </a:p>
      </dgm:t>
    </dgm:pt>
    <dgm:pt modelId="{4A6F1205-454E-744A-9BF8-4B39E2A69A90}" type="parTrans" cxnId="{8EADCA16-C55F-8E4E-BB92-6BFE05ED3256}">
      <dgm:prSet/>
      <dgm:spPr/>
      <dgm:t>
        <a:bodyPr/>
        <a:lstStyle/>
        <a:p>
          <a:endParaRPr lang="en-US"/>
        </a:p>
      </dgm:t>
    </dgm:pt>
    <dgm:pt modelId="{007E6F81-A4BB-0E4A-BE3B-97F57A426231}" type="sibTrans" cxnId="{8EADCA16-C55F-8E4E-BB92-6BFE05ED3256}">
      <dgm:prSet/>
      <dgm:spPr/>
      <dgm:t>
        <a:bodyPr/>
        <a:lstStyle/>
        <a:p>
          <a:endParaRPr lang="en-US"/>
        </a:p>
      </dgm:t>
    </dgm:pt>
    <dgm:pt modelId="{1C6B0DE4-22C0-9B4B-BD25-558B9B13AEEB}">
      <dgm:prSet phldrT="[Text]" custT="1"/>
      <dgm:spPr/>
      <dgm:t>
        <a:bodyPr/>
        <a:lstStyle/>
        <a:p>
          <a:endParaRPr lang="en-US" sz="1600" dirty="0" smtClean="0"/>
        </a:p>
        <a:p>
          <a:endParaRPr lang="en-US" sz="1600" dirty="0" smtClean="0"/>
        </a:p>
        <a:p>
          <a:endParaRPr lang="en-US" sz="1600" dirty="0" smtClean="0"/>
        </a:p>
        <a:p>
          <a:endParaRPr lang="en-US" sz="1600" dirty="0" smtClean="0"/>
        </a:p>
        <a:p>
          <a:endParaRPr lang="en-US" sz="1600" dirty="0" smtClean="0"/>
        </a:p>
        <a:p>
          <a:r>
            <a:rPr lang="en-US" sz="1800" b="1" dirty="0" smtClean="0"/>
            <a:t>National</a:t>
          </a:r>
        </a:p>
        <a:p>
          <a:endParaRPr lang="en-US" sz="1600" dirty="0" smtClean="0"/>
        </a:p>
        <a:p>
          <a:r>
            <a:rPr lang="en-US" sz="1600" dirty="0" smtClean="0"/>
            <a:t>Representational Analysis of Photos, documents, police files, </a:t>
          </a:r>
          <a:r>
            <a:rPr lang="en-US" sz="1600" dirty="0" err="1" smtClean="0"/>
            <a:t>journaistic</a:t>
          </a:r>
          <a:r>
            <a:rPr lang="en-US" sz="1600" dirty="0" smtClean="0"/>
            <a:t> accounts, maps, government files (key eras, critical incidents)</a:t>
          </a:r>
        </a:p>
      </dgm:t>
    </dgm:pt>
    <dgm:pt modelId="{D4C59F4F-8EE5-C94C-B891-0F0F51433D14}" type="parTrans" cxnId="{02C7EED6-0AE8-A942-AECF-80D0CCCF02F0}">
      <dgm:prSet/>
      <dgm:spPr/>
      <dgm:t>
        <a:bodyPr/>
        <a:lstStyle/>
        <a:p>
          <a:endParaRPr lang="en-US"/>
        </a:p>
      </dgm:t>
    </dgm:pt>
    <dgm:pt modelId="{A797E2FB-F026-1948-BA71-D6216092B71D}" type="sibTrans" cxnId="{02C7EED6-0AE8-A942-AECF-80D0CCCF02F0}">
      <dgm:prSet/>
      <dgm:spPr/>
      <dgm:t>
        <a:bodyPr/>
        <a:lstStyle/>
        <a:p>
          <a:endParaRPr lang="en-US"/>
        </a:p>
      </dgm:t>
    </dgm:pt>
    <dgm:pt modelId="{D7B0BFD5-B2D3-CB49-B1BC-D3D86006F787}">
      <dgm:prSet phldrT="[Text]"/>
      <dgm:spPr/>
      <dgm:t>
        <a:bodyPr/>
        <a:lstStyle/>
        <a:p>
          <a:endParaRPr lang="en-US" dirty="0"/>
        </a:p>
      </dgm:t>
    </dgm:pt>
    <dgm:pt modelId="{034C9912-1DEA-DD4C-92EA-407C512A379F}" type="parTrans" cxnId="{B808D0F9-37CB-1640-9156-61E4008544C2}">
      <dgm:prSet/>
      <dgm:spPr/>
      <dgm:t>
        <a:bodyPr/>
        <a:lstStyle/>
        <a:p>
          <a:endParaRPr lang="en-US"/>
        </a:p>
      </dgm:t>
    </dgm:pt>
    <dgm:pt modelId="{CBE29FF6-B6E3-224C-B029-2138EF0BEC13}" type="sibTrans" cxnId="{B808D0F9-37CB-1640-9156-61E4008544C2}">
      <dgm:prSet/>
      <dgm:spPr/>
      <dgm:t>
        <a:bodyPr/>
        <a:lstStyle/>
        <a:p>
          <a:endParaRPr lang="en-US"/>
        </a:p>
      </dgm:t>
    </dgm:pt>
    <dgm:pt modelId="{D41197AD-6905-F64F-A517-12DE22F4760B}">
      <dgm:prSet phldrT="[Text]" custT="1"/>
      <dgm:spPr/>
      <dgm:t>
        <a:bodyPr/>
        <a:lstStyle/>
        <a:p>
          <a:r>
            <a:rPr lang="en-US" sz="1400" dirty="0" smtClean="0"/>
            <a:t>Interviews: Young People living in associated townships and settlements, youth </a:t>
          </a:r>
          <a:r>
            <a:rPr lang="en-US" sz="1400" dirty="0" err="1" smtClean="0"/>
            <a:t>activiists</a:t>
          </a:r>
          <a:r>
            <a:rPr lang="en-US" sz="1400" dirty="0" smtClean="0"/>
            <a:t> (Rhodes Must Fall, EEF)</a:t>
          </a:r>
          <a:endParaRPr lang="en-US" sz="1400" dirty="0"/>
        </a:p>
      </dgm:t>
    </dgm:pt>
    <dgm:pt modelId="{3CF9DEFC-DB94-EF40-AB8E-CB7662FD86BF}" type="parTrans" cxnId="{5457F288-AA66-0D40-A579-7A8A6545FC2A}">
      <dgm:prSet/>
      <dgm:spPr/>
      <dgm:t>
        <a:bodyPr/>
        <a:lstStyle/>
        <a:p>
          <a:endParaRPr lang="en-US"/>
        </a:p>
      </dgm:t>
    </dgm:pt>
    <dgm:pt modelId="{82DE2EDA-42C1-D048-B3E3-89240A9C3F21}" type="sibTrans" cxnId="{5457F288-AA66-0D40-A579-7A8A6545FC2A}">
      <dgm:prSet/>
      <dgm:spPr/>
      <dgm:t>
        <a:bodyPr/>
        <a:lstStyle/>
        <a:p>
          <a:endParaRPr lang="en-US"/>
        </a:p>
      </dgm:t>
    </dgm:pt>
    <dgm:pt modelId="{00069E8D-28C4-5944-A49B-90F9B637CFEC}">
      <dgm:prSet phldrT="[Text]"/>
      <dgm:spPr/>
      <dgm:t>
        <a:bodyPr/>
        <a:lstStyle/>
        <a:p>
          <a:r>
            <a:rPr lang="en-US" b="1" dirty="0" smtClean="0"/>
            <a:t>Spatial, Contemporary</a:t>
          </a:r>
          <a:endParaRPr lang="en-US" b="1" dirty="0"/>
        </a:p>
      </dgm:t>
    </dgm:pt>
    <dgm:pt modelId="{A6AD8E4A-1E17-F740-B84C-1FBD87885A35}" type="parTrans" cxnId="{767D41CE-7540-DE44-8E74-061290F985A4}">
      <dgm:prSet/>
      <dgm:spPr/>
      <dgm:t>
        <a:bodyPr/>
        <a:lstStyle/>
        <a:p>
          <a:endParaRPr lang="en-US"/>
        </a:p>
      </dgm:t>
    </dgm:pt>
    <dgm:pt modelId="{FE1CA509-E2C3-7842-8AF9-5540445B1493}" type="sibTrans" cxnId="{767D41CE-7540-DE44-8E74-061290F985A4}">
      <dgm:prSet/>
      <dgm:spPr/>
      <dgm:t>
        <a:bodyPr/>
        <a:lstStyle/>
        <a:p>
          <a:endParaRPr lang="en-US"/>
        </a:p>
      </dgm:t>
    </dgm:pt>
    <dgm:pt modelId="{737699FB-6FB7-304C-9013-BAE83DCB24FD}" type="pres">
      <dgm:prSet presAssocID="{FD9786F8-F03E-2F4A-957D-4DCEFCEC1E20}" presName="Name0" presStyleCnt="0">
        <dgm:presLayoutVars>
          <dgm:chMax val="7"/>
          <dgm:chPref val="7"/>
          <dgm:dir/>
          <dgm:animOne val="branch"/>
          <dgm:animLvl val="lvl"/>
        </dgm:presLayoutVars>
      </dgm:prSet>
      <dgm:spPr/>
      <dgm:t>
        <a:bodyPr/>
        <a:lstStyle/>
        <a:p>
          <a:endParaRPr lang="en-US"/>
        </a:p>
      </dgm:t>
    </dgm:pt>
    <dgm:pt modelId="{4CA8577F-6C1D-E341-AEFB-E2567DE532B4}" type="pres">
      <dgm:prSet presAssocID="{3708498D-7C7B-484F-8DDF-F1F1176FE881}" presName="composite" presStyleCnt="0"/>
      <dgm:spPr/>
    </dgm:pt>
    <dgm:pt modelId="{74B19599-7885-8746-B120-39F5BD58E1A2}" type="pres">
      <dgm:prSet presAssocID="{3708498D-7C7B-484F-8DDF-F1F1176FE881}" presName="BackAccent" presStyleLbl="bgShp" presStyleIdx="0" presStyleCnt="3" custScaleX="10417" custScaleY="291126"/>
      <dgm:spPr/>
    </dgm:pt>
    <dgm:pt modelId="{1F62033F-4D5D-DF4D-BF9E-5B21CB6B8AEC}" type="pres">
      <dgm:prSet presAssocID="{3708498D-7C7B-484F-8DDF-F1F1176FE881}" presName="Accent" presStyleLbl="alignNode1" presStyleIdx="0" presStyleCnt="3" custScaleY="475019" custLinFactY="66667" custLinFactNeighborX="-13274" custLinFactNeighborY="100000"/>
      <dgm:spPr/>
    </dgm:pt>
    <dgm:pt modelId="{23A6991F-1352-5F4E-808A-A7C6287133F1}" type="pres">
      <dgm:prSet presAssocID="{3708498D-7C7B-484F-8DDF-F1F1176FE881}" presName="Child" presStyleLbl="revTx" presStyleIdx="0" presStyleCnt="6" custScaleX="127332" custScaleY="211221" custLinFactNeighborY="-40920">
        <dgm:presLayoutVars>
          <dgm:chMax val="0"/>
          <dgm:chPref val="0"/>
          <dgm:bulletEnabled val="1"/>
        </dgm:presLayoutVars>
      </dgm:prSet>
      <dgm:spPr/>
      <dgm:t>
        <a:bodyPr/>
        <a:lstStyle/>
        <a:p>
          <a:endParaRPr lang="en-US"/>
        </a:p>
      </dgm:t>
    </dgm:pt>
    <dgm:pt modelId="{A494E6B3-DF7C-7145-B657-49D3D698E896}" type="pres">
      <dgm:prSet presAssocID="{3708498D-7C7B-484F-8DDF-F1F1176FE881}" presName="Parent" presStyleLbl="revTx" presStyleIdx="1" presStyleCnt="6" custScaleX="82065" custScaleY="888889" custLinFactNeighborX="-20369">
        <dgm:presLayoutVars>
          <dgm:chMax val="1"/>
          <dgm:chPref val="1"/>
          <dgm:bulletEnabled val="1"/>
        </dgm:presLayoutVars>
      </dgm:prSet>
      <dgm:spPr/>
      <dgm:t>
        <a:bodyPr/>
        <a:lstStyle/>
        <a:p>
          <a:endParaRPr lang="en-US"/>
        </a:p>
      </dgm:t>
    </dgm:pt>
    <dgm:pt modelId="{2BF65288-2883-144F-92DF-B65D304861C0}" type="pres">
      <dgm:prSet presAssocID="{BD9069A3-111B-6644-A159-D9F297272C7A}" presName="sibTrans" presStyleCnt="0"/>
      <dgm:spPr/>
    </dgm:pt>
    <dgm:pt modelId="{30C4DFC4-0C5A-1A47-BB01-6595B783BADA}" type="pres">
      <dgm:prSet presAssocID="{1C6B0DE4-22C0-9B4B-BD25-558B9B13AEEB}" presName="composite" presStyleCnt="0"/>
      <dgm:spPr/>
    </dgm:pt>
    <dgm:pt modelId="{B1543D64-A0C4-D348-B165-A065063D3E37}" type="pres">
      <dgm:prSet presAssocID="{1C6B0DE4-22C0-9B4B-BD25-558B9B13AEEB}" presName="BackAccent" presStyleLbl="bgShp" presStyleIdx="1" presStyleCnt="3" custScaleY="491408" custLinFactY="-100000" custLinFactNeighborY="-186501"/>
      <dgm:spPr/>
    </dgm:pt>
    <dgm:pt modelId="{3033DACA-A845-0B43-9FF0-2AD32C439FE6}" type="pres">
      <dgm:prSet presAssocID="{1C6B0DE4-22C0-9B4B-BD25-558B9B13AEEB}" presName="Accent" presStyleLbl="alignNode1" presStyleIdx="1" presStyleCnt="3" custScaleY="420398"/>
      <dgm:spPr/>
    </dgm:pt>
    <dgm:pt modelId="{FC3DF4DB-FDB2-2D40-A8C7-A699E4E21667}" type="pres">
      <dgm:prSet presAssocID="{1C6B0DE4-22C0-9B4B-BD25-558B9B13AEEB}" presName="Child" presStyleLbl="revTx" presStyleIdx="2" presStyleCnt="6">
        <dgm:presLayoutVars>
          <dgm:chMax val="0"/>
          <dgm:chPref val="0"/>
          <dgm:bulletEnabled val="1"/>
        </dgm:presLayoutVars>
      </dgm:prSet>
      <dgm:spPr/>
      <dgm:t>
        <a:bodyPr/>
        <a:lstStyle/>
        <a:p>
          <a:endParaRPr lang="en-US"/>
        </a:p>
      </dgm:t>
    </dgm:pt>
    <dgm:pt modelId="{E24D7933-297F-8B4A-927E-EA2AB0B4C5F8}" type="pres">
      <dgm:prSet presAssocID="{1C6B0DE4-22C0-9B4B-BD25-558B9B13AEEB}" presName="Parent" presStyleLbl="revTx" presStyleIdx="3" presStyleCnt="6" custAng="0" custScaleX="84975" custScaleY="888889" custLinFactY="-19769" custLinFactNeighborX="8191" custLinFactNeighborY="-100000">
        <dgm:presLayoutVars>
          <dgm:chMax val="1"/>
          <dgm:chPref val="1"/>
          <dgm:bulletEnabled val="1"/>
        </dgm:presLayoutVars>
      </dgm:prSet>
      <dgm:spPr/>
      <dgm:t>
        <a:bodyPr/>
        <a:lstStyle/>
        <a:p>
          <a:endParaRPr lang="en-US"/>
        </a:p>
      </dgm:t>
    </dgm:pt>
    <dgm:pt modelId="{A94652A2-EE06-F546-8E32-A456E6F29718}" type="pres">
      <dgm:prSet presAssocID="{A797E2FB-F026-1948-BA71-D6216092B71D}" presName="sibTrans" presStyleCnt="0"/>
      <dgm:spPr/>
    </dgm:pt>
    <dgm:pt modelId="{4C2AFCB5-BDF4-7445-985B-EDBF48910F53}" type="pres">
      <dgm:prSet presAssocID="{D41197AD-6905-F64F-A517-12DE22F4760B}" presName="composite" presStyleCnt="0"/>
      <dgm:spPr/>
    </dgm:pt>
    <dgm:pt modelId="{3B692205-BDAB-CC4B-B200-DCCFA8381712}" type="pres">
      <dgm:prSet presAssocID="{D41197AD-6905-F64F-A517-12DE22F4760B}" presName="BackAccent" presStyleLbl="bgShp" presStyleIdx="2" presStyleCnt="3"/>
      <dgm:spPr/>
    </dgm:pt>
    <dgm:pt modelId="{2AB6CAA5-8BF0-1A44-A6C1-E462EB9FEE36}" type="pres">
      <dgm:prSet presAssocID="{D41197AD-6905-F64F-A517-12DE22F4760B}" presName="Accent" presStyleLbl="alignNode1" presStyleIdx="2" presStyleCnt="3" custScaleX="81670" custScaleY="673726"/>
      <dgm:spPr/>
    </dgm:pt>
    <dgm:pt modelId="{F5CC1195-B3AE-764E-80F5-042DD69A1B2C}" type="pres">
      <dgm:prSet presAssocID="{D41197AD-6905-F64F-A517-12DE22F4760B}" presName="Child" presStyleLbl="revTx" presStyleIdx="4" presStyleCnt="6" custLinFactY="-13312" custLinFactNeighborX="-12207" custLinFactNeighborY="-100000">
        <dgm:presLayoutVars>
          <dgm:chMax val="0"/>
          <dgm:chPref val="0"/>
          <dgm:bulletEnabled val="1"/>
        </dgm:presLayoutVars>
      </dgm:prSet>
      <dgm:spPr/>
      <dgm:t>
        <a:bodyPr/>
        <a:lstStyle/>
        <a:p>
          <a:endParaRPr lang="en-US"/>
        </a:p>
      </dgm:t>
    </dgm:pt>
    <dgm:pt modelId="{3F8AE71D-6FEE-C341-8580-0B4105A0D710}" type="pres">
      <dgm:prSet presAssocID="{D41197AD-6905-F64F-A517-12DE22F4760B}" presName="Parent" presStyleLbl="revTx" presStyleIdx="5" presStyleCnt="6" custScaleX="54398" custScaleY="450947" custLinFactY="-6645" custLinFactNeighborX="-1454" custLinFactNeighborY="-100000">
        <dgm:presLayoutVars>
          <dgm:chMax val="1"/>
          <dgm:chPref val="1"/>
          <dgm:bulletEnabled val="1"/>
        </dgm:presLayoutVars>
      </dgm:prSet>
      <dgm:spPr/>
      <dgm:t>
        <a:bodyPr/>
        <a:lstStyle/>
        <a:p>
          <a:endParaRPr lang="en-US"/>
        </a:p>
      </dgm:t>
    </dgm:pt>
  </dgm:ptLst>
  <dgm:cxnLst>
    <dgm:cxn modelId="{02C7EED6-0AE8-A942-AECF-80D0CCCF02F0}" srcId="{FD9786F8-F03E-2F4A-957D-4DCEFCEC1E20}" destId="{1C6B0DE4-22C0-9B4B-BD25-558B9B13AEEB}" srcOrd="1" destOrd="0" parTransId="{D4C59F4F-8EE5-C94C-B891-0F0F51433D14}" sibTransId="{A797E2FB-F026-1948-BA71-D6216092B71D}"/>
    <dgm:cxn modelId="{CD53006A-1B76-F54C-A175-B04EDBF35B79}" type="presOf" srcId="{D41197AD-6905-F64F-A517-12DE22F4760B}" destId="{3F8AE71D-6FEE-C341-8580-0B4105A0D710}" srcOrd="0" destOrd="0" presId="urn:microsoft.com/office/officeart/2008/layout/IncreasingCircleProcess"/>
    <dgm:cxn modelId="{9A8DFC6D-21B8-D048-ADD3-EAEB0398167D}" type="presOf" srcId="{3708498D-7C7B-484F-8DDF-F1F1176FE881}" destId="{A494E6B3-DF7C-7145-B657-49D3D698E896}" srcOrd="0" destOrd="0" presId="urn:microsoft.com/office/officeart/2008/layout/IncreasingCircleProcess"/>
    <dgm:cxn modelId="{5457F288-AA66-0D40-A579-7A8A6545FC2A}" srcId="{FD9786F8-F03E-2F4A-957D-4DCEFCEC1E20}" destId="{D41197AD-6905-F64F-A517-12DE22F4760B}" srcOrd="2" destOrd="0" parTransId="{3CF9DEFC-DB94-EF40-AB8E-CB7662FD86BF}" sibTransId="{82DE2EDA-42C1-D048-B3E3-89240A9C3F21}"/>
    <dgm:cxn modelId="{767D41CE-7540-DE44-8E74-061290F985A4}" srcId="{D41197AD-6905-F64F-A517-12DE22F4760B}" destId="{00069E8D-28C4-5944-A49B-90F9B637CFEC}" srcOrd="0" destOrd="0" parTransId="{A6AD8E4A-1E17-F740-B84C-1FBD87885A35}" sibTransId="{FE1CA509-E2C3-7842-8AF9-5540445B1493}"/>
    <dgm:cxn modelId="{EEA5A0CF-CD5F-904F-820A-6EAA0F628F19}" type="presOf" srcId="{1C6B0DE4-22C0-9B4B-BD25-558B9B13AEEB}" destId="{E24D7933-297F-8B4A-927E-EA2AB0B4C5F8}" srcOrd="0" destOrd="0" presId="urn:microsoft.com/office/officeart/2008/layout/IncreasingCircleProcess"/>
    <dgm:cxn modelId="{7EA3B5B5-AF7C-A248-BEF1-206A696BB131}" type="presOf" srcId="{00069E8D-28C4-5944-A49B-90F9B637CFEC}" destId="{F5CC1195-B3AE-764E-80F5-042DD69A1B2C}" srcOrd="0" destOrd="0" presId="urn:microsoft.com/office/officeart/2008/layout/IncreasingCircleProcess"/>
    <dgm:cxn modelId="{44CDEC32-10D5-494E-B963-BCA10157A51A}" srcId="{FD9786F8-F03E-2F4A-957D-4DCEFCEC1E20}" destId="{3708498D-7C7B-484F-8DDF-F1F1176FE881}" srcOrd="0" destOrd="0" parTransId="{BC095057-9C42-B94D-AB94-1D472B9190C3}" sibTransId="{BD9069A3-111B-6644-A159-D9F297272C7A}"/>
    <dgm:cxn modelId="{B808D0F9-37CB-1640-9156-61E4008544C2}" srcId="{1C6B0DE4-22C0-9B4B-BD25-558B9B13AEEB}" destId="{D7B0BFD5-B2D3-CB49-B1BC-D3D86006F787}" srcOrd="0" destOrd="0" parTransId="{034C9912-1DEA-DD4C-92EA-407C512A379F}" sibTransId="{CBE29FF6-B6E3-224C-B029-2138EF0BEC13}"/>
    <dgm:cxn modelId="{A636039D-DE4B-AD48-950D-FCCDD8C23DF7}" type="presOf" srcId="{5D662349-8B00-6544-B40D-C5DC17ADCC92}" destId="{23A6991F-1352-5F4E-808A-A7C6287133F1}" srcOrd="0" destOrd="0" presId="urn:microsoft.com/office/officeart/2008/layout/IncreasingCircleProcess"/>
    <dgm:cxn modelId="{8EADCA16-C55F-8E4E-BB92-6BFE05ED3256}" srcId="{3708498D-7C7B-484F-8DDF-F1F1176FE881}" destId="{5D662349-8B00-6544-B40D-C5DC17ADCC92}" srcOrd="0" destOrd="0" parTransId="{4A6F1205-454E-744A-9BF8-4B39E2A69A90}" sibTransId="{007E6F81-A4BB-0E4A-BE3B-97F57A426231}"/>
    <dgm:cxn modelId="{5D4335C0-6300-C547-AAC6-73534F8E07FB}" type="presOf" srcId="{D7B0BFD5-B2D3-CB49-B1BC-D3D86006F787}" destId="{FC3DF4DB-FDB2-2D40-A8C7-A699E4E21667}" srcOrd="0" destOrd="0" presId="urn:microsoft.com/office/officeart/2008/layout/IncreasingCircleProcess"/>
    <dgm:cxn modelId="{E8D54B78-AB2F-E44D-9199-E46927E1B722}" type="presOf" srcId="{FD9786F8-F03E-2F4A-957D-4DCEFCEC1E20}" destId="{737699FB-6FB7-304C-9013-BAE83DCB24FD}" srcOrd="0" destOrd="0" presId="urn:microsoft.com/office/officeart/2008/layout/IncreasingCircleProcess"/>
    <dgm:cxn modelId="{F5DB96E2-AEC5-C640-9850-A9786A627F3B}" type="presParOf" srcId="{737699FB-6FB7-304C-9013-BAE83DCB24FD}" destId="{4CA8577F-6C1D-E341-AEFB-E2567DE532B4}" srcOrd="0" destOrd="0" presId="urn:microsoft.com/office/officeart/2008/layout/IncreasingCircleProcess"/>
    <dgm:cxn modelId="{E57C69F0-AC31-5C44-B873-58F118C361AB}" type="presParOf" srcId="{4CA8577F-6C1D-E341-AEFB-E2567DE532B4}" destId="{74B19599-7885-8746-B120-39F5BD58E1A2}" srcOrd="0" destOrd="0" presId="urn:microsoft.com/office/officeart/2008/layout/IncreasingCircleProcess"/>
    <dgm:cxn modelId="{0797F611-225D-EC40-8DFD-3C21BA308631}" type="presParOf" srcId="{4CA8577F-6C1D-E341-AEFB-E2567DE532B4}" destId="{1F62033F-4D5D-DF4D-BF9E-5B21CB6B8AEC}" srcOrd="1" destOrd="0" presId="urn:microsoft.com/office/officeart/2008/layout/IncreasingCircleProcess"/>
    <dgm:cxn modelId="{514E2650-7571-334C-ADD1-99E108CAD208}" type="presParOf" srcId="{4CA8577F-6C1D-E341-AEFB-E2567DE532B4}" destId="{23A6991F-1352-5F4E-808A-A7C6287133F1}" srcOrd="2" destOrd="0" presId="urn:microsoft.com/office/officeart/2008/layout/IncreasingCircleProcess"/>
    <dgm:cxn modelId="{9B1832FD-F0E2-9F49-82F7-4CA8F8660D35}" type="presParOf" srcId="{4CA8577F-6C1D-E341-AEFB-E2567DE532B4}" destId="{A494E6B3-DF7C-7145-B657-49D3D698E896}" srcOrd="3" destOrd="0" presId="urn:microsoft.com/office/officeart/2008/layout/IncreasingCircleProcess"/>
    <dgm:cxn modelId="{F4863FCB-11DE-EA4D-A5F9-3553894A80FC}" type="presParOf" srcId="{737699FB-6FB7-304C-9013-BAE83DCB24FD}" destId="{2BF65288-2883-144F-92DF-B65D304861C0}" srcOrd="1" destOrd="0" presId="urn:microsoft.com/office/officeart/2008/layout/IncreasingCircleProcess"/>
    <dgm:cxn modelId="{BED03D3C-2421-8A4E-97FC-7FA960CEFF5F}" type="presParOf" srcId="{737699FB-6FB7-304C-9013-BAE83DCB24FD}" destId="{30C4DFC4-0C5A-1A47-BB01-6595B783BADA}" srcOrd="2" destOrd="0" presId="urn:microsoft.com/office/officeart/2008/layout/IncreasingCircleProcess"/>
    <dgm:cxn modelId="{2A39CD02-D8BE-F847-B742-61FD5C713C16}" type="presParOf" srcId="{30C4DFC4-0C5A-1A47-BB01-6595B783BADA}" destId="{B1543D64-A0C4-D348-B165-A065063D3E37}" srcOrd="0" destOrd="0" presId="urn:microsoft.com/office/officeart/2008/layout/IncreasingCircleProcess"/>
    <dgm:cxn modelId="{B9A4826B-9DBF-264E-BAAE-D41DF23C0305}" type="presParOf" srcId="{30C4DFC4-0C5A-1A47-BB01-6595B783BADA}" destId="{3033DACA-A845-0B43-9FF0-2AD32C439FE6}" srcOrd="1" destOrd="0" presId="urn:microsoft.com/office/officeart/2008/layout/IncreasingCircleProcess"/>
    <dgm:cxn modelId="{B1BFC328-CEF7-534C-B544-2788B3506D49}" type="presParOf" srcId="{30C4DFC4-0C5A-1A47-BB01-6595B783BADA}" destId="{FC3DF4DB-FDB2-2D40-A8C7-A699E4E21667}" srcOrd="2" destOrd="0" presId="urn:microsoft.com/office/officeart/2008/layout/IncreasingCircleProcess"/>
    <dgm:cxn modelId="{5326885B-5371-A94D-9361-AA2887E0BB6F}" type="presParOf" srcId="{30C4DFC4-0C5A-1A47-BB01-6595B783BADA}" destId="{E24D7933-297F-8B4A-927E-EA2AB0B4C5F8}" srcOrd="3" destOrd="0" presId="urn:microsoft.com/office/officeart/2008/layout/IncreasingCircleProcess"/>
    <dgm:cxn modelId="{2A9DF918-C8C2-AA44-BE49-4A7D635E1C4B}" type="presParOf" srcId="{737699FB-6FB7-304C-9013-BAE83DCB24FD}" destId="{A94652A2-EE06-F546-8E32-A456E6F29718}" srcOrd="3" destOrd="0" presId="urn:microsoft.com/office/officeart/2008/layout/IncreasingCircleProcess"/>
    <dgm:cxn modelId="{878C884A-F74F-A646-830E-019696FE56FA}" type="presParOf" srcId="{737699FB-6FB7-304C-9013-BAE83DCB24FD}" destId="{4C2AFCB5-BDF4-7445-985B-EDBF48910F53}" srcOrd="4" destOrd="0" presId="urn:microsoft.com/office/officeart/2008/layout/IncreasingCircleProcess"/>
    <dgm:cxn modelId="{04469FD4-E1D9-0C43-A778-C2EB766F1F13}" type="presParOf" srcId="{4C2AFCB5-BDF4-7445-985B-EDBF48910F53}" destId="{3B692205-BDAB-CC4B-B200-DCCFA8381712}" srcOrd="0" destOrd="0" presId="urn:microsoft.com/office/officeart/2008/layout/IncreasingCircleProcess"/>
    <dgm:cxn modelId="{3B0CF309-85F2-B249-B96F-CC0D6982C74D}" type="presParOf" srcId="{4C2AFCB5-BDF4-7445-985B-EDBF48910F53}" destId="{2AB6CAA5-8BF0-1A44-A6C1-E462EB9FEE36}" srcOrd="1" destOrd="0" presId="urn:microsoft.com/office/officeart/2008/layout/IncreasingCircleProcess"/>
    <dgm:cxn modelId="{23BBD7C3-AC20-5E4D-A280-614002A7F740}" type="presParOf" srcId="{4C2AFCB5-BDF4-7445-985B-EDBF48910F53}" destId="{F5CC1195-B3AE-764E-80F5-042DD69A1B2C}" srcOrd="2" destOrd="0" presId="urn:microsoft.com/office/officeart/2008/layout/IncreasingCircleProcess"/>
    <dgm:cxn modelId="{75DF11B3-C9B0-F342-B0D1-FFBAFE0C599C}" type="presParOf" srcId="{4C2AFCB5-BDF4-7445-985B-EDBF48910F53}" destId="{3F8AE71D-6FEE-C341-8580-0B4105A0D71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97298-9E85-F540-BBA7-92B7A6189A36}">
      <dsp:nvSpPr>
        <dsp:cNvPr id="0" name=""/>
        <dsp:cNvSpPr/>
      </dsp:nvSpPr>
      <dsp:spPr>
        <a:xfrm>
          <a:off x="2155507" y="2277603"/>
          <a:ext cx="1784985" cy="1784985"/>
        </a:xfrm>
        <a:prstGeom prst="ellipse">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Ethnographic Approach</a:t>
          </a:r>
        </a:p>
        <a:p>
          <a:pPr lvl="0" algn="ctr" defTabSz="622300">
            <a:lnSpc>
              <a:spcPct val="90000"/>
            </a:lnSpc>
            <a:spcBef>
              <a:spcPct val="0"/>
            </a:spcBef>
            <a:spcAft>
              <a:spcPct val="35000"/>
            </a:spcAft>
          </a:pPr>
          <a:r>
            <a:rPr lang="en-US" sz="1400" kern="1200" dirty="0" smtClean="0"/>
            <a:t>Historical, Spatial, National, Global</a:t>
          </a:r>
          <a:endParaRPr lang="en-US" sz="1400" kern="1200" dirty="0"/>
        </a:p>
      </dsp:txBody>
      <dsp:txXfrm>
        <a:off x="2416912" y="2539008"/>
        <a:ext cx="1262175" cy="1262175"/>
      </dsp:txXfrm>
    </dsp:sp>
    <dsp:sp modelId="{EE9D53A5-4B5F-2246-97E5-34986E12FF04}">
      <dsp:nvSpPr>
        <dsp:cNvPr id="0" name=""/>
        <dsp:cNvSpPr/>
      </dsp:nvSpPr>
      <dsp:spPr>
        <a:xfrm rot="12900000">
          <a:off x="871449" y="1920360"/>
          <a:ext cx="1510013" cy="508720"/>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14B54437-FA4C-134B-B957-07A972ED78BE}">
      <dsp:nvSpPr>
        <dsp:cNvPr id="0" name=""/>
        <dsp:cNvSpPr/>
      </dsp:nvSpPr>
      <dsp:spPr>
        <a:xfrm>
          <a:off x="160123" y="1063372"/>
          <a:ext cx="1695735" cy="135658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Archeology and the Archive: Historical/Spatial Optic</a:t>
          </a:r>
        </a:p>
        <a:p>
          <a:pPr lvl="0" algn="ctr" defTabSz="444500">
            <a:lnSpc>
              <a:spcPct val="90000"/>
            </a:lnSpc>
            <a:spcBef>
              <a:spcPct val="0"/>
            </a:spcBef>
            <a:spcAft>
              <a:spcPct val="35000"/>
            </a:spcAft>
          </a:pPr>
          <a:r>
            <a:rPr lang="en-US" sz="1000" kern="1200" dirty="0" smtClean="0"/>
            <a:t>Records, Maps of the City, Police Documents, Youth Activist Pamphlets, colonial accounts of the city</a:t>
          </a:r>
        </a:p>
        <a:p>
          <a:pPr lvl="0" algn="ctr" defTabSz="444500">
            <a:lnSpc>
              <a:spcPct val="90000"/>
            </a:lnSpc>
            <a:spcBef>
              <a:spcPct val="0"/>
            </a:spcBef>
            <a:spcAft>
              <a:spcPct val="35000"/>
            </a:spcAft>
          </a:pPr>
          <a:r>
            <a:rPr lang="en-US" sz="1000" kern="1200" dirty="0" smtClean="0"/>
            <a:t>Oral Histories of what it was like to be young and securitized</a:t>
          </a:r>
          <a:endParaRPr lang="en-US" sz="1000" kern="1200" dirty="0"/>
        </a:p>
      </dsp:txBody>
      <dsp:txXfrm>
        <a:off x="199856" y="1103105"/>
        <a:ext cx="1616269" cy="1277122"/>
      </dsp:txXfrm>
    </dsp:sp>
    <dsp:sp modelId="{EAABC1D5-329F-4C43-9568-5CBD85CC880A}">
      <dsp:nvSpPr>
        <dsp:cNvPr id="0" name=""/>
        <dsp:cNvSpPr/>
      </dsp:nvSpPr>
      <dsp:spPr>
        <a:xfrm rot="16200000">
          <a:off x="2292993" y="1180352"/>
          <a:ext cx="1510013" cy="508720"/>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A64391F1-EBEB-794D-A3E1-3C274F733927}">
      <dsp:nvSpPr>
        <dsp:cNvPr id="0" name=""/>
        <dsp:cNvSpPr/>
      </dsp:nvSpPr>
      <dsp:spPr>
        <a:xfrm>
          <a:off x="2200132" y="1411"/>
          <a:ext cx="1695735" cy="135658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err="1" smtClean="0"/>
            <a:t>Contemporay</a:t>
          </a:r>
          <a:r>
            <a:rPr lang="en-US" sz="1000" kern="1200" dirty="0" smtClean="0"/>
            <a:t> Cultural Optic</a:t>
          </a:r>
        </a:p>
        <a:p>
          <a:pPr lvl="0" algn="ctr" defTabSz="444500">
            <a:lnSpc>
              <a:spcPct val="90000"/>
            </a:lnSpc>
            <a:spcBef>
              <a:spcPct val="0"/>
            </a:spcBef>
            <a:spcAft>
              <a:spcPct val="35000"/>
            </a:spcAft>
          </a:pPr>
          <a:r>
            <a:rPr lang="en-US" sz="1000" kern="1200" dirty="0" smtClean="0"/>
            <a:t>Cultural Mapping of Populist youth communities: Social Media Movements </a:t>
          </a:r>
        </a:p>
        <a:p>
          <a:pPr lvl="0" algn="ctr" defTabSz="444500">
            <a:lnSpc>
              <a:spcPct val="90000"/>
            </a:lnSpc>
            <a:spcBef>
              <a:spcPct val="0"/>
            </a:spcBef>
            <a:spcAft>
              <a:spcPct val="35000"/>
            </a:spcAft>
          </a:pPr>
          <a:r>
            <a:rPr lang="en-US" sz="1000" kern="1200" dirty="0" smtClean="0"/>
            <a:t>EDL, EEF, photographic documentation, visual representations</a:t>
          </a:r>
          <a:endParaRPr lang="en-US" sz="1000" kern="1200" dirty="0"/>
        </a:p>
      </dsp:txBody>
      <dsp:txXfrm>
        <a:off x="2239865" y="41144"/>
        <a:ext cx="1616269" cy="1277122"/>
      </dsp:txXfrm>
    </dsp:sp>
    <dsp:sp modelId="{99030D3F-CFEE-D94C-A760-D713394B8A8A}">
      <dsp:nvSpPr>
        <dsp:cNvPr id="0" name=""/>
        <dsp:cNvSpPr/>
      </dsp:nvSpPr>
      <dsp:spPr>
        <a:xfrm rot="19500000">
          <a:off x="3714536" y="1920360"/>
          <a:ext cx="1510013" cy="508720"/>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A4B0BDC1-78BA-A84C-BBDF-0A932BD7D6D6}">
      <dsp:nvSpPr>
        <dsp:cNvPr id="0" name=""/>
        <dsp:cNvSpPr/>
      </dsp:nvSpPr>
      <dsp:spPr>
        <a:xfrm>
          <a:off x="4240140" y="1063372"/>
          <a:ext cx="1695735" cy="135658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Interviews, Focused Groups, Visual Methods (</a:t>
          </a:r>
          <a:r>
            <a:rPr lang="en-US" sz="1000" kern="1200" dirty="0" err="1" smtClean="0"/>
            <a:t>e.g</a:t>
          </a:r>
          <a:r>
            <a:rPr lang="en-US" sz="1000" kern="1200" dirty="0" smtClean="0"/>
            <a:t>, Photo narratives, time-lines, self portraits, images of citizenship, walking ethnographies (see </a:t>
          </a:r>
          <a:r>
            <a:rPr lang="en-US" sz="1000" kern="1200" dirty="0" err="1" smtClean="0"/>
            <a:t>Ingold</a:t>
          </a:r>
          <a:r>
            <a:rPr lang="en-US" sz="1000" kern="1200" dirty="0" smtClean="0"/>
            <a:t>)</a:t>
          </a:r>
          <a:endParaRPr lang="en-US" sz="1000" kern="1200" dirty="0"/>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C047E-FAC9-2A47-A12B-AF3DDBCECD56}">
      <dsp:nvSpPr>
        <dsp:cNvPr id="0" name=""/>
        <dsp:cNvSpPr/>
      </dsp:nvSpPr>
      <dsp:spPr>
        <a:xfrm>
          <a:off x="2461" y="1199271"/>
          <a:ext cx="2009623" cy="1657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Popular Aesthetic Practices</a:t>
          </a:r>
          <a:endParaRPr lang="en-US" sz="1700" kern="1200" dirty="0"/>
        </a:p>
        <a:p>
          <a:pPr marL="171450" lvl="1" indent="-171450" algn="l" defTabSz="755650">
            <a:lnSpc>
              <a:spcPct val="90000"/>
            </a:lnSpc>
            <a:spcBef>
              <a:spcPct val="0"/>
            </a:spcBef>
            <a:spcAft>
              <a:spcPct val="15000"/>
            </a:spcAft>
            <a:buChar char="••"/>
          </a:pPr>
          <a:r>
            <a:rPr lang="en-US" sz="1700" kern="1200" dirty="0" smtClean="0"/>
            <a:t>Rappers, Activist Responses, Protests</a:t>
          </a:r>
          <a:endParaRPr lang="en-US" sz="1700" kern="1200" dirty="0"/>
        </a:p>
      </dsp:txBody>
      <dsp:txXfrm>
        <a:off x="40605" y="1237415"/>
        <a:ext cx="1933335" cy="1226048"/>
      </dsp:txXfrm>
    </dsp:sp>
    <dsp:sp modelId="{5AA31C46-2459-8842-8281-BF964B106C89}">
      <dsp:nvSpPr>
        <dsp:cNvPr id="0" name=""/>
        <dsp:cNvSpPr/>
      </dsp:nvSpPr>
      <dsp:spPr>
        <a:xfrm>
          <a:off x="1140264" y="1624379"/>
          <a:ext cx="2171423" cy="2171423"/>
        </a:xfrm>
        <a:prstGeom prst="leftCircularArrow">
          <a:avLst>
            <a:gd name="adj1" fmla="val 2949"/>
            <a:gd name="adj2" fmla="val 361216"/>
            <a:gd name="adj3" fmla="val 2136726"/>
            <a:gd name="adj4" fmla="val 9024489"/>
            <a:gd name="adj5" fmla="val 3441"/>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539E4221-39F8-D942-B9CB-14C1A2E4B580}">
      <dsp:nvSpPr>
        <dsp:cNvPr id="0" name=""/>
        <dsp:cNvSpPr/>
      </dsp:nvSpPr>
      <dsp:spPr>
        <a:xfrm>
          <a:off x="449044" y="2501607"/>
          <a:ext cx="1786332" cy="7103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Political Affect, Embodied Culture</a:t>
          </a:r>
          <a:endParaRPr lang="en-US" sz="1700" kern="1200" dirty="0"/>
        </a:p>
      </dsp:txBody>
      <dsp:txXfrm>
        <a:off x="469850" y="2522413"/>
        <a:ext cx="1744720" cy="668753"/>
      </dsp:txXfrm>
    </dsp:sp>
    <dsp:sp modelId="{279C4777-5151-5241-AAA6-75C1E0611EAF}">
      <dsp:nvSpPr>
        <dsp:cNvPr id="0" name=""/>
        <dsp:cNvSpPr/>
      </dsp:nvSpPr>
      <dsp:spPr>
        <a:xfrm>
          <a:off x="2540348" y="1199271"/>
          <a:ext cx="2009623" cy="1657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English Defense League</a:t>
          </a:r>
          <a:endParaRPr lang="en-US" sz="1700" kern="1200" dirty="0"/>
        </a:p>
        <a:p>
          <a:pPr marL="171450" lvl="1" indent="-171450" algn="l" defTabSz="755650">
            <a:lnSpc>
              <a:spcPct val="90000"/>
            </a:lnSpc>
            <a:spcBef>
              <a:spcPct val="0"/>
            </a:spcBef>
            <a:spcAft>
              <a:spcPct val="15000"/>
            </a:spcAft>
            <a:buChar char="••"/>
          </a:pPr>
          <a:r>
            <a:rPr lang="en-US" sz="1700" kern="1200" dirty="0" smtClean="0"/>
            <a:t>Economic Freedom Fighters</a:t>
          </a:r>
          <a:endParaRPr lang="en-US" sz="1700" kern="1200" dirty="0"/>
        </a:p>
      </dsp:txBody>
      <dsp:txXfrm>
        <a:off x="2578492" y="1592598"/>
        <a:ext cx="1933335" cy="1226048"/>
      </dsp:txXfrm>
    </dsp:sp>
    <dsp:sp modelId="{C45C8D1B-DCD3-894E-AA4B-A777CA8C9876}">
      <dsp:nvSpPr>
        <dsp:cNvPr id="0" name=""/>
        <dsp:cNvSpPr/>
      </dsp:nvSpPr>
      <dsp:spPr>
        <a:xfrm>
          <a:off x="3661405" y="195269"/>
          <a:ext cx="2428208" cy="2428208"/>
        </a:xfrm>
        <a:prstGeom prst="circularArrow">
          <a:avLst>
            <a:gd name="adj1" fmla="val 2638"/>
            <a:gd name="adj2" fmla="val 320670"/>
            <a:gd name="adj3" fmla="val 19503819"/>
            <a:gd name="adj4" fmla="val 12575511"/>
            <a:gd name="adj5" fmla="val 3077"/>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D0D230B1-1CBC-F640-B70D-B51B7B1AEA0D}">
      <dsp:nvSpPr>
        <dsp:cNvPr id="0" name=""/>
        <dsp:cNvSpPr/>
      </dsp:nvSpPr>
      <dsp:spPr>
        <a:xfrm>
          <a:off x="2986931" y="844088"/>
          <a:ext cx="1786332" cy="7103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Populism and Embodied Affect</a:t>
          </a:r>
          <a:endParaRPr lang="en-US" sz="1700" kern="1200" dirty="0"/>
        </a:p>
      </dsp:txBody>
      <dsp:txXfrm>
        <a:off x="3007737" y="864894"/>
        <a:ext cx="1744720" cy="668753"/>
      </dsp:txXfrm>
    </dsp:sp>
    <dsp:sp modelId="{D54D90D0-3B94-A442-8E58-3563EE61EC5D}">
      <dsp:nvSpPr>
        <dsp:cNvPr id="0" name=""/>
        <dsp:cNvSpPr/>
      </dsp:nvSpPr>
      <dsp:spPr>
        <a:xfrm>
          <a:off x="5078236" y="1199271"/>
          <a:ext cx="2009623" cy="1657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Spaces of Belonging</a:t>
          </a:r>
          <a:endParaRPr lang="en-US" sz="1700" kern="1200" dirty="0"/>
        </a:p>
        <a:p>
          <a:pPr marL="171450" lvl="1" indent="-171450" algn="l" defTabSz="755650">
            <a:lnSpc>
              <a:spcPct val="90000"/>
            </a:lnSpc>
            <a:spcBef>
              <a:spcPct val="0"/>
            </a:spcBef>
            <a:spcAft>
              <a:spcPct val="15000"/>
            </a:spcAft>
            <a:buChar char="••"/>
          </a:pPr>
          <a:r>
            <a:rPr lang="en-US" sz="1700" kern="1200" dirty="0" smtClean="0"/>
            <a:t>Sanitized Places</a:t>
          </a:r>
          <a:endParaRPr lang="en-US" sz="1700" kern="1200" dirty="0"/>
        </a:p>
        <a:p>
          <a:pPr marL="171450" lvl="1" indent="-171450" algn="l" defTabSz="755650">
            <a:lnSpc>
              <a:spcPct val="90000"/>
            </a:lnSpc>
            <a:spcBef>
              <a:spcPct val="0"/>
            </a:spcBef>
            <a:spcAft>
              <a:spcPct val="15000"/>
            </a:spcAft>
            <a:buChar char="••"/>
          </a:pPr>
          <a:r>
            <a:rPr lang="en-US" sz="1700" kern="1200" dirty="0" smtClean="0"/>
            <a:t>Securitized Places</a:t>
          </a:r>
          <a:endParaRPr lang="en-US" sz="1700" kern="1200" dirty="0"/>
        </a:p>
      </dsp:txBody>
      <dsp:txXfrm>
        <a:off x="5116380" y="1237415"/>
        <a:ext cx="1933335" cy="1226048"/>
      </dsp:txXfrm>
    </dsp:sp>
    <dsp:sp modelId="{63513C48-904D-9B44-BCCC-6B8A275C4091}">
      <dsp:nvSpPr>
        <dsp:cNvPr id="0" name=""/>
        <dsp:cNvSpPr/>
      </dsp:nvSpPr>
      <dsp:spPr>
        <a:xfrm>
          <a:off x="5524819" y="2501607"/>
          <a:ext cx="1786332" cy="7103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Spatial Divisions/Defensible Spaces</a:t>
          </a:r>
          <a:endParaRPr lang="en-US" sz="1700" kern="1200" dirty="0"/>
        </a:p>
      </dsp:txBody>
      <dsp:txXfrm>
        <a:off x="5545625" y="2522413"/>
        <a:ext cx="1744720" cy="668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82CC8-4920-9741-B5FB-95D9A414B894}">
      <dsp:nvSpPr>
        <dsp:cNvPr id="0" name=""/>
        <dsp:cNvSpPr/>
      </dsp:nvSpPr>
      <dsp:spPr>
        <a:xfrm>
          <a:off x="2844381" y="374"/>
          <a:ext cx="1624850" cy="12998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33E93D2A-8534-1D4F-B129-D8F624D27492}">
      <dsp:nvSpPr>
        <dsp:cNvPr id="0" name=""/>
        <dsp:cNvSpPr/>
      </dsp:nvSpPr>
      <dsp:spPr>
        <a:xfrm>
          <a:off x="2990617" y="1170267"/>
          <a:ext cx="1446116" cy="454958"/>
        </a:xfrm>
        <a:prstGeom prst="wedgeRectCallout">
          <a:avLst>
            <a:gd name="adj1" fmla="val 20250"/>
            <a:gd name="adj2" fmla="val -60700"/>
          </a:avLst>
        </a:prstGeom>
        <a:blipFill rotWithShape="0">
          <a:blip xmlns:r="http://schemas.openxmlformats.org/officeDocument/2006/relationships" r:embed="rId2">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dirty="0" smtClean="0"/>
            <a:t>Ethnography Meets Theory: </a:t>
          </a:r>
          <a:br>
            <a:rPr lang="en-US" sz="800" kern="1200" dirty="0" smtClean="0"/>
          </a:br>
          <a:r>
            <a:rPr lang="en-US" sz="800" kern="1200" dirty="0" smtClean="0"/>
            <a:t>Bordering Ourselves, Bordering Others in Divided Cities</a:t>
          </a:r>
          <a:endParaRPr lang="en-US" sz="800" kern="1200" dirty="0"/>
        </a:p>
      </dsp:txBody>
      <dsp:txXfrm>
        <a:off x="2990617" y="1170267"/>
        <a:ext cx="1446116" cy="454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19599-7885-8746-B120-39F5BD58E1A2}">
      <dsp:nvSpPr>
        <dsp:cNvPr id="0" name=""/>
        <dsp:cNvSpPr/>
      </dsp:nvSpPr>
      <dsp:spPr>
        <a:xfrm>
          <a:off x="207356" y="1764824"/>
          <a:ext cx="61509" cy="1719029"/>
        </a:xfrm>
        <a:prstGeom prst="ellipse">
          <a:avLst/>
        </a:prstGeom>
        <a:solidFill>
          <a:schemeClr val="accent2">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1F62033F-4D5D-DF4D-BF9E-5B21CB6B8AEC}">
      <dsp:nvSpPr>
        <dsp:cNvPr id="0" name=""/>
        <dsp:cNvSpPr/>
      </dsp:nvSpPr>
      <dsp:spPr>
        <a:xfrm>
          <a:off x="-60782" y="2289692"/>
          <a:ext cx="472380" cy="2243899"/>
        </a:xfrm>
        <a:prstGeom prst="chord">
          <a:avLst>
            <a:gd name="adj1" fmla="val 1168272"/>
            <a:gd name="adj2" fmla="val 9631728"/>
          </a:avLst>
        </a:prstGeom>
        <a:blipFill rotWithShape="0">
          <a:blip xmlns:r="http://schemas.openxmlformats.org/officeDocument/2006/relationships" r:embed="rId1">
            <a:duotone>
              <a:schemeClr val="accent2">
                <a:alpha val="90000"/>
                <a:hueOff val="0"/>
                <a:satOff val="0"/>
                <a:lumOff val="0"/>
                <a:alphaOff val="0"/>
                <a:shade val="30000"/>
                <a:satMod val="150000"/>
              </a:schemeClr>
              <a:schemeClr val="accent2">
                <a:alpha val="90000"/>
                <a:hueOff val="0"/>
                <a:satOff val="0"/>
                <a:lumOff val="0"/>
                <a:alphaOff val="0"/>
                <a:alpha val="10000"/>
                <a:satMod val="120000"/>
              </a:schemeClr>
            </a:duotone>
          </a:blip>
          <a:stretch/>
        </a:blipFill>
        <a:ln w="12700" cap="flat" cmpd="sng" algn="ctr">
          <a:solidFill>
            <a:schemeClr val="accent2">
              <a:alpha val="90000"/>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3A6991F-1352-5F4E-808A-A7C6287133F1}">
      <dsp:nvSpPr>
        <dsp:cNvPr id="0" name=""/>
        <dsp:cNvSpPr/>
      </dsp:nvSpPr>
      <dsp:spPr>
        <a:xfrm>
          <a:off x="417644" y="520870"/>
          <a:ext cx="2224267" cy="524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933450">
            <a:lnSpc>
              <a:spcPct val="90000"/>
            </a:lnSpc>
            <a:spcBef>
              <a:spcPct val="0"/>
            </a:spcBef>
            <a:spcAft>
              <a:spcPct val="35000"/>
            </a:spcAft>
          </a:pPr>
          <a:endParaRPr lang="en-US" sz="2100" kern="1200" dirty="0"/>
        </a:p>
      </dsp:txBody>
      <dsp:txXfrm>
        <a:off x="417644" y="520870"/>
        <a:ext cx="2224267" cy="5248674"/>
      </dsp:txXfrm>
    </dsp:sp>
    <dsp:sp modelId="{A494E6B3-DF7C-7145-B657-49D3D698E896}">
      <dsp:nvSpPr>
        <dsp:cNvPr id="0" name=""/>
        <dsp:cNvSpPr/>
      </dsp:nvSpPr>
      <dsp:spPr>
        <a:xfrm>
          <a:off x="457201" y="0"/>
          <a:ext cx="1433532" cy="524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b="1" kern="1200" dirty="0" smtClean="0"/>
            <a:t>HISTORICAL</a:t>
          </a:r>
        </a:p>
        <a:p>
          <a:pPr lvl="0" algn="l" defTabSz="711200">
            <a:lnSpc>
              <a:spcPct val="90000"/>
            </a:lnSpc>
            <a:spcBef>
              <a:spcPct val="0"/>
            </a:spcBef>
            <a:spcAft>
              <a:spcPct val="35000"/>
            </a:spcAft>
          </a:pPr>
          <a:r>
            <a:rPr lang="en-US" sz="1600" kern="1200" dirty="0" smtClean="0"/>
            <a:t>Archival Analysis: Youth and Surveillance on a temporal scale</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Oral Histories with MK freedom Fighters (militarized wing of the ANC)</a:t>
          </a:r>
          <a:endParaRPr lang="en-US" sz="1600" kern="1200" dirty="0"/>
        </a:p>
      </dsp:txBody>
      <dsp:txXfrm>
        <a:off x="457201" y="0"/>
        <a:ext cx="1433532" cy="5248677"/>
      </dsp:txXfrm>
    </dsp:sp>
    <dsp:sp modelId="{B1543D64-A0C4-D348-B165-A065063D3E37}">
      <dsp:nvSpPr>
        <dsp:cNvPr id="0" name=""/>
        <dsp:cNvSpPr/>
      </dsp:nvSpPr>
      <dsp:spPr>
        <a:xfrm>
          <a:off x="2764928" y="172733"/>
          <a:ext cx="590476" cy="2901647"/>
        </a:xfrm>
        <a:prstGeom prst="ellipse">
          <a:avLst/>
        </a:prstGeom>
        <a:solidFill>
          <a:schemeClr val="accent2">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3033DACA-A845-0B43-9FF0-2AD32C439FE6}">
      <dsp:nvSpPr>
        <dsp:cNvPr id="0" name=""/>
        <dsp:cNvSpPr/>
      </dsp:nvSpPr>
      <dsp:spPr>
        <a:xfrm>
          <a:off x="2823975" y="2322337"/>
          <a:ext cx="472380" cy="1985880"/>
        </a:xfrm>
        <a:prstGeom prst="chord">
          <a:avLst>
            <a:gd name="adj1" fmla="val 20431728"/>
            <a:gd name="adj2" fmla="val 11968272"/>
          </a:avLst>
        </a:prstGeom>
        <a:blipFill rotWithShape="0">
          <a:blip xmlns:r="http://schemas.openxmlformats.org/officeDocument/2006/relationships" r:embed="rId1">
            <a:duotone>
              <a:schemeClr val="accent2">
                <a:alpha val="90000"/>
                <a:hueOff val="0"/>
                <a:satOff val="0"/>
                <a:lumOff val="0"/>
                <a:alphaOff val="-20000"/>
                <a:shade val="30000"/>
                <a:satMod val="150000"/>
              </a:schemeClr>
              <a:schemeClr val="accent2">
                <a:alpha val="90000"/>
                <a:hueOff val="0"/>
                <a:satOff val="0"/>
                <a:lumOff val="0"/>
                <a:alphaOff val="-20000"/>
                <a:alpha val="10000"/>
                <a:satMod val="120000"/>
              </a:schemeClr>
            </a:duotone>
          </a:blip>
          <a:stretch/>
        </a:blipFill>
        <a:ln w="12700" cap="flat" cmpd="sng" algn="ctr">
          <a:solidFill>
            <a:schemeClr val="accent2">
              <a:alpha val="90000"/>
              <a:hueOff val="0"/>
              <a:satOff val="0"/>
              <a:lumOff val="0"/>
              <a:alphaOff val="-2000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C3DF4DB-FDB2-2D40-A8C7-A699E4E21667}">
      <dsp:nvSpPr>
        <dsp:cNvPr id="0" name=""/>
        <dsp:cNvSpPr/>
      </dsp:nvSpPr>
      <dsp:spPr>
        <a:xfrm>
          <a:off x="3478420" y="3610515"/>
          <a:ext cx="1746825" cy="248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933450">
            <a:lnSpc>
              <a:spcPct val="90000"/>
            </a:lnSpc>
            <a:spcBef>
              <a:spcPct val="0"/>
            </a:spcBef>
            <a:spcAft>
              <a:spcPct val="35000"/>
            </a:spcAft>
          </a:pPr>
          <a:endParaRPr lang="en-US" sz="2100" kern="1200" dirty="0"/>
        </a:p>
      </dsp:txBody>
      <dsp:txXfrm>
        <a:off x="3478420" y="3610515"/>
        <a:ext cx="1746825" cy="2484920"/>
      </dsp:txXfrm>
    </dsp:sp>
    <dsp:sp modelId="{E24D7933-297F-8B4A-927E-EA2AB0B4C5F8}">
      <dsp:nvSpPr>
        <dsp:cNvPr id="0" name=""/>
        <dsp:cNvSpPr/>
      </dsp:nvSpPr>
      <dsp:spPr>
        <a:xfrm>
          <a:off x="3752732" y="0"/>
          <a:ext cx="1484364" cy="524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800" b="1" kern="1200" dirty="0" smtClean="0"/>
            <a:t>National</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Representational Analysis of Photos, documents, police files, </a:t>
          </a:r>
          <a:r>
            <a:rPr lang="en-US" sz="1600" kern="1200" dirty="0" err="1" smtClean="0"/>
            <a:t>journaistic</a:t>
          </a:r>
          <a:r>
            <a:rPr lang="en-US" sz="1600" kern="1200" dirty="0" smtClean="0"/>
            <a:t> accounts, maps, government files (key eras, critical incidents)</a:t>
          </a:r>
        </a:p>
      </dsp:txBody>
      <dsp:txXfrm>
        <a:off x="3752732" y="0"/>
        <a:ext cx="1484364" cy="5248677"/>
      </dsp:txXfrm>
    </dsp:sp>
    <dsp:sp modelId="{3B692205-BDAB-CC4B-B200-DCCFA8381712}">
      <dsp:nvSpPr>
        <dsp:cNvPr id="0" name=""/>
        <dsp:cNvSpPr/>
      </dsp:nvSpPr>
      <dsp:spPr>
        <a:xfrm>
          <a:off x="5348261" y="2503508"/>
          <a:ext cx="590476" cy="590476"/>
        </a:xfrm>
        <a:prstGeom prst="ellipse">
          <a:avLst/>
        </a:prstGeom>
        <a:solidFill>
          <a:schemeClr val="accent2">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2AB6CAA5-8BF0-1A44-A6C1-E462EB9FEE36}">
      <dsp:nvSpPr>
        <dsp:cNvPr id="0" name=""/>
        <dsp:cNvSpPr/>
      </dsp:nvSpPr>
      <dsp:spPr>
        <a:xfrm>
          <a:off x="5450602" y="1207469"/>
          <a:ext cx="385793" cy="3182553"/>
        </a:xfrm>
        <a:prstGeom prst="chord">
          <a:avLst>
            <a:gd name="adj1" fmla="val 16200000"/>
            <a:gd name="adj2" fmla="val 16200000"/>
          </a:avLst>
        </a:prstGeom>
        <a:blipFill rotWithShape="0">
          <a:blip xmlns:r="http://schemas.openxmlformats.org/officeDocument/2006/relationships" r:embed="rId1">
            <a:duotone>
              <a:schemeClr val="accent2">
                <a:alpha val="90000"/>
                <a:hueOff val="0"/>
                <a:satOff val="0"/>
                <a:lumOff val="0"/>
                <a:alphaOff val="-40000"/>
                <a:shade val="30000"/>
                <a:satMod val="150000"/>
              </a:schemeClr>
              <a:schemeClr val="accent2">
                <a:alpha val="90000"/>
                <a:hueOff val="0"/>
                <a:satOff val="0"/>
                <a:lumOff val="0"/>
                <a:alphaOff val="-40000"/>
                <a:alpha val="10000"/>
                <a:satMod val="120000"/>
              </a:schemeClr>
            </a:duotone>
          </a:blip>
          <a:stretch/>
        </a:blipFill>
        <a:ln w="12700" cap="flat" cmpd="sng" algn="ctr">
          <a:solidFill>
            <a:schemeClr val="accent2">
              <a:alpha val="90000"/>
              <a:hueOff val="0"/>
              <a:satOff val="0"/>
              <a:lumOff val="0"/>
              <a:alphaOff val="-4000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5CC1195-B3AE-764E-80F5-042DD69A1B2C}">
      <dsp:nvSpPr>
        <dsp:cNvPr id="0" name=""/>
        <dsp:cNvSpPr/>
      </dsp:nvSpPr>
      <dsp:spPr>
        <a:xfrm>
          <a:off x="5848518" y="278271"/>
          <a:ext cx="1746825" cy="248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933450">
            <a:lnSpc>
              <a:spcPct val="90000"/>
            </a:lnSpc>
            <a:spcBef>
              <a:spcPct val="0"/>
            </a:spcBef>
            <a:spcAft>
              <a:spcPct val="35000"/>
            </a:spcAft>
          </a:pPr>
          <a:r>
            <a:rPr lang="en-US" sz="2100" b="1" kern="1200" dirty="0" smtClean="0"/>
            <a:t>Spatial, Contemporary</a:t>
          </a:r>
          <a:endParaRPr lang="en-US" sz="2100" b="1" kern="1200" dirty="0"/>
        </a:p>
      </dsp:txBody>
      <dsp:txXfrm>
        <a:off x="5848518" y="278271"/>
        <a:ext cx="1746825" cy="2484920"/>
      </dsp:txXfrm>
    </dsp:sp>
    <dsp:sp modelId="{3F8AE71D-6FEE-C341-8580-0B4105A0D710}">
      <dsp:nvSpPr>
        <dsp:cNvPr id="0" name=""/>
        <dsp:cNvSpPr/>
      </dsp:nvSpPr>
      <dsp:spPr>
        <a:xfrm>
          <a:off x="6434648" y="837665"/>
          <a:ext cx="950238" cy="266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n-US" sz="1400" kern="1200" dirty="0" smtClean="0"/>
            <a:t>Interviews: Young People living in associated townships and settlements, youth </a:t>
          </a:r>
          <a:r>
            <a:rPr lang="en-US" sz="1400" kern="1200" dirty="0" err="1" smtClean="0"/>
            <a:t>activiists</a:t>
          </a:r>
          <a:r>
            <a:rPr lang="en-US" sz="1400" kern="1200" dirty="0" smtClean="0"/>
            <a:t> (Rhodes Must Fall, EEF)</a:t>
          </a:r>
          <a:endParaRPr lang="en-US" sz="1400" kern="1200" dirty="0"/>
        </a:p>
      </dsp:txBody>
      <dsp:txXfrm>
        <a:off x="6434648" y="837665"/>
        <a:ext cx="950238" cy="2662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1EAB5-434A-F74A-88CA-5CE5AA192DA1}" type="datetimeFigureOut">
              <a:rPr lang="en-US" smtClean="0"/>
              <a:t>27/06/16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2230D-D26C-5E44-9133-1EFC8B682506}" type="slidenum">
              <a:rPr lang="en-US" smtClean="0"/>
              <a:t>‹#›</a:t>
            </a:fld>
            <a:endParaRPr lang="en-US"/>
          </a:p>
        </p:txBody>
      </p:sp>
    </p:spTree>
    <p:extLst>
      <p:ext uri="{BB962C8B-B14F-4D97-AF65-F5344CB8AC3E}">
        <p14:creationId xmlns:p14="http://schemas.microsoft.com/office/powerpoint/2010/main" val="2191005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27/06/16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27/06/16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27/06/16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27/06/16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27/06/16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tubechop.com/watch/1706988"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Cultural estrangement, ‘expulsions’ and the re-making of youth cultures in the securitized state: a South African and </a:t>
            </a:r>
            <a:r>
              <a:rPr lang="en-US" sz="2400" b="1" dirty="0" smtClean="0"/>
              <a:t>UK comparison</a:t>
            </a:r>
            <a:r>
              <a:rPr lang="en-GB" sz="2400" dirty="0"/>
              <a:t/>
            </a:r>
            <a:br>
              <a:rPr lang="en-GB" sz="2400" dirty="0"/>
            </a:br>
            <a:endParaRPr lang="en-US" sz="2400" dirty="0"/>
          </a:p>
        </p:txBody>
      </p:sp>
      <p:sp>
        <p:nvSpPr>
          <p:cNvPr id="3" name="Content Placeholder 2"/>
          <p:cNvSpPr>
            <a:spLocks noGrp="1"/>
          </p:cNvSpPr>
          <p:nvPr>
            <p:ph idx="1"/>
          </p:nvPr>
        </p:nvSpPr>
        <p:spPr>
          <a:xfrm>
            <a:off x="903818" y="1371599"/>
            <a:ext cx="7313613" cy="4602445"/>
          </a:xfrm>
        </p:spPr>
        <p:txBody>
          <a:bodyPr>
            <a:normAutofit fontScale="25000" lnSpcReduction="20000"/>
          </a:bodyPr>
          <a:lstStyle/>
          <a:p>
            <a:pPr>
              <a:buFontTx/>
              <a:buChar char="•"/>
            </a:pPr>
            <a:r>
              <a:rPr lang="en-GB" sz="6400" dirty="0" smtClean="0">
                <a:latin typeface="Times New Roman"/>
                <a:cs typeface="Times New Roman"/>
              </a:rPr>
              <a:t>low</a:t>
            </a:r>
            <a:r>
              <a:rPr lang="en-GB" sz="6400" dirty="0">
                <a:latin typeface="Times New Roman"/>
                <a:cs typeface="Times New Roman"/>
              </a:rPr>
              <a:t>-income, ethnically marginalized young </a:t>
            </a:r>
            <a:r>
              <a:rPr lang="en-GB" sz="6400" dirty="0" smtClean="0">
                <a:latin typeface="Times New Roman"/>
                <a:cs typeface="Times New Roman"/>
              </a:rPr>
              <a:t>people’s and longstanding community members’ understandings of </a:t>
            </a:r>
            <a:r>
              <a:rPr lang="en-GB" sz="6400" i="1" dirty="0" smtClean="0">
                <a:latin typeface="Times New Roman"/>
                <a:cs typeface="Times New Roman"/>
              </a:rPr>
              <a:t>increasing surveillance, security anxiety </a:t>
            </a:r>
            <a:r>
              <a:rPr lang="en-GB" sz="6400" i="1" dirty="0">
                <a:latin typeface="Times New Roman"/>
                <a:cs typeface="Times New Roman"/>
              </a:rPr>
              <a:t>and new policing practices</a:t>
            </a:r>
            <a:r>
              <a:rPr lang="en-GB" sz="6400" dirty="0">
                <a:latin typeface="Times New Roman"/>
                <a:cs typeface="Times New Roman"/>
              </a:rPr>
              <a:t> (e.g. new privatized surveillance technology in townships, police infiltration of youth </a:t>
            </a:r>
            <a:r>
              <a:rPr lang="en-GB" sz="6400" dirty="0" smtClean="0">
                <a:latin typeface="Times New Roman"/>
                <a:cs typeface="Times New Roman"/>
              </a:rPr>
              <a:t>communities, surveillance discourses (e.g</a:t>
            </a:r>
            <a:r>
              <a:rPr lang="en-GB" sz="6400" dirty="0">
                <a:latin typeface="Times New Roman"/>
                <a:cs typeface="Times New Roman"/>
              </a:rPr>
              <a:t>.</a:t>
            </a:r>
            <a:r>
              <a:rPr lang="en-GB" sz="6400" dirty="0" smtClean="0">
                <a:latin typeface="Times New Roman"/>
                <a:cs typeface="Times New Roman"/>
              </a:rPr>
              <a:t>, </a:t>
            </a:r>
            <a:r>
              <a:rPr lang="en-GB" sz="6400" dirty="0">
                <a:latin typeface="Times New Roman"/>
                <a:cs typeface="Times New Roman"/>
              </a:rPr>
              <a:t>UK CCTV operatives</a:t>
            </a:r>
            <a:r>
              <a:rPr lang="en-GB" sz="6400" dirty="0" smtClean="0">
                <a:latin typeface="Times New Roman"/>
                <a:cs typeface="Times New Roman"/>
              </a:rPr>
              <a:t>));</a:t>
            </a:r>
            <a:endParaRPr lang="en-GB" sz="6400" dirty="0">
              <a:latin typeface="Times New Roman"/>
              <a:cs typeface="Times New Roman"/>
            </a:endParaRPr>
          </a:p>
          <a:p>
            <a:pPr>
              <a:buFontTx/>
              <a:buChar char="•"/>
            </a:pPr>
            <a:r>
              <a:rPr lang="en-GB" sz="6400" dirty="0" smtClean="0">
                <a:latin typeface="Times New Roman"/>
                <a:cs typeface="Times New Roman"/>
              </a:rPr>
              <a:t> </a:t>
            </a:r>
            <a:r>
              <a:rPr lang="en-GB" sz="6400" dirty="0">
                <a:latin typeface="Times New Roman"/>
                <a:cs typeface="Times New Roman"/>
              </a:rPr>
              <a:t>young peoples’ perceptions </a:t>
            </a:r>
            <a:r>
              <a:rPr lang="en-GB" sz="6400" dirty="0" smtClean="0">
                <a:latin typeface="Times New Roman"/>
                <a:cs typeface="Times New Roman"/>
              </a:rPr>
              <a:t>and responses to urban security and militarization across time against </a:t>
            </a:r>
            <a:r>
              <a:rPr lang="en-GB" sz="6400" dirty="0">
                <a:latin typeface="Times New Roman"/>
                <a:cs typeface="Times New Roman"/>
              </a:rPr>
              <a:t>those of police officers and associated ‘security’ </a:t>
            </a:r>
            <a:r>
              <a:rPr lang="en-GB" sz="6400" dirty="0" smtClean="0">
                <a:latin typeface="Times New Roman"/>
                <a:cs typeface="Times New Roman"/>
              </a:rPr>
              <a:t>professionals </a:t>
            </a:r>
            <a:r>
              <a:rPr lang="en-GB" sz="6400" dirty="0">
                <a:latin typeface="Times New Roman"/>
                <a:cs typeface="Times New Roman"/>
              </a:rPr>
              <a:t>and community members  (e.g. social workers, legal experts, security officials, private security officers</a:t>
            </a:r>
            <a:r>
              <a:rPr lang="en-GB" sz="6400" dirty="0" smtClean="0">
                <a:latin typeface="Times New Roman"/>
                <a:cs typeface="Times New Roman"/>
              </a:rPr>
              <a:t>);</a:t>
            </a:r>
          </a:p>
          <a:p>
            <a:pPr>
              <a:buFontTx/>
              <a:buChar char="•"/>
            </a:pPr>
            <a:r>
              <a:rPr lang="en-CA" sz="6400" dirty="0" smtClean="0">
                <a:latin typeface="Times New Roman"/>
                <a:cs typeface="Times New Roman"/>
              </a:rPr>
              <a:t> </a:t>
            </a:r>
            <a:r>
              <a:rPr lang="en-CA" sz="6400" dirty="0">
                <a:latin typeface="Times New Roman"/>
                <a:cs typeface="Times New Roman"/>
              </a:rPr>
              <a:t>how security concerns about young people and associated surveillance mechanisms have developed in relation to highly mobile transnational anxieties associated with youth, ‘terrorism’ and </a:t>
            </a:r>
            <a:r>
              <a:rPr lang="en-CA" sz="6400" dirty="0" smtClean="0">
                <a:latin typeface="Times New Roman"/>
                <a:cs typeface="Times New Roman"/>
              </a:rPr>
              <a:t>violence and its impact on subcultures;</a:t>
            </a:r>
            <a:endParaRPr lang="en-CA" sz="6400" dirty="0">
              <a:latin typeface="Times New Roman"/>
              <a:cs typeface="Times New Roman"/>
            </a:endParaRPr>
          </a:p>
          <a:p>
            <a:pPr>
              <a:buFontTx/>
              <a:buChar char="•"/>
            </a:pPr>
            <a:r>
              <a:rPr lang="en-CA" sz="6400" dirty="0" smtClean="0">
                <a:latin typeface="Times New Roman"/>
                <a:cs typeface="Times New Roman"/>
              </a:rPr>
              <a:t>differential </a:t>
            </a:r>
            <a:r>
              <a:rPr lang="en-CA" sz="6400" dirty="0">
                <a:latin typeface="Times New Roman"/>
                <a:cs typeface="Times New Roman"/>
              </a:rPr>
              <a:t>nature and national characteristics of ‘security anxiety’ </a:t>
            </a:r>
            <a:r>
              <a:rPr lang="en-CA" sz="6400" dirty="0" smtClean="0">
                <a:latin typeface="Times New Roman"/>
                <a:cs typeface="Times New Roman"/>
              </a:rPr>
              <a:t>as compared to young people’s political sentiments, forms of estrangement or structured emotions</a:t>
            </a:r>
            <a:r>
              <a:rPr lang="en-CA" sz="6400" dirty="0">
                <a:latin typeface="Times New Roman"/>
                <a:cs typeface="Times New Roman"/>
              </a:rPr>
              <a:t> </a:t>
            </a:r>
            <a:r>
              <a:rPr lang="en-CA" sz="6400" dirty="0" smtClean="0">
                <a:latin typeface="Times New Roman"/>
                <a:cs typeface="Times New Roman"/>
              </a:rPr>
              <a:t>in a cross-national setting</a:t>
            </a:r>
          </a:p>
          <a:p>
            <a:pPr marL="0" indent="0">
              <a:buNone/>
            </a:pPr>
            <a:r>
              <a:rPr lang="en-US" sz="6400" i="1" dirty="0" smtClean="0">
                <a:latin typeface="Times New Roman"/>
                <a:cs typeface="Times New Roman"/>
              </a:rPr>
              <a:t>Security </a:t>
            </a:r>
            <a:r>
              <a:rPr lang="en-US" sz="6400" i="1" dirty="0">
                <a:latin typeface="Times New Roman"/>
                <a:cs typeface="Times New Roman"/>
              </a:rPr>
              <a:t>anxiety can defined as both individual and collective public fears about personal and national security associated with perceived threats to the nation or globe (Newman, 2006, 2011). </a:t>
            </a:r>
          </a:p>
        </p:txBody>
      </p:sp>
    </p:spTree>
    <p:extLst>
      <p:ext uri="{BB962C8B-B14F-4D97-AF65-F5344CB8AC3E}">
        <p14:creationId xmlns:p14="http://schemas.microsoft.com/office/powerpoint/2010/main" val="41295936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Space and Defenses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Not enough to simply imagine a </a:t>
            </a:r>
            <a:r>
              <a:rPr lang="en-US" dirty="0" err="1" smtClean="0"/>
              <a:t>Foucauldian</a:t>
            </a:r>
            <a:r>
              <a:rPr lang="en-US" dirty="0" smtClean="0"/>
              <a:t> notion of surveillance in relation to the MK freedom fighters and young people</a:t>
            </a:r>
          </a:p>
          <a:p>
            <a:r>
              <a:rPr lang="en-US" dirty="0" smtClean="0"/>
              <a:t>Value of history and memory in understanding how surveillance was understood, ‘interpreted’ and acted upon across time and space</a:t>
            </a:r>
          </a:p>
          <a:p>
            <a:r>
              <a:rPr lang="en-US" dirty="0" smtClean="0"/>
              <a:t>A hermeneutics/anthropology of surveillance and security in the present but divisions inherited from past time/narratives</a:t>
            </a:r>
          </a:p>
          <a:p>
            <a:r>
              <a:rPr lang="en-GB" dirty="0"/>
              <a:t>Torture and infiltration inscribes surveillance onto the body and the self, a self that is constantly observed and punished (nation, torture, culture, embodiment)</a:t>
            </a:r>
          </a:p>
          <a:p>
            <a:endParaRPr lang="en-US" dirty="0" smtClean="0"/>
          </a:p>
          <a:p>
            <a:pPr marL="0" indent="0">
              <a:buNone/>
            </a:pPr>
            <a:r>
              <a:rPr lang="en-GB" i="1" dirty="0"/>
              <a:t>to make sense of an event from a now absent past yet projecting a dual reference, taking as their simultaneous referents the there and then of the past, and also the here and now of the present </a:t>
            </a:r>
          </a:p>
          <a:p>
            <a:pPr marL="0" indent="0">
              <a:buNone/>
            </a:pPr>
            <a:r>
              <a:rPr lang="en-GB" i="1" dirty="0"/>
              <a:t>Where does wounded memory meet just memory and how can studying the enactment and responses to surveillance assist in this </a:t>
            </a:r>
            <a:r>
              <a:rPr lang="en-GB" i="1" dirty="0" smtClean="0"/>
              <a:t>project?</a:t>
            </a:r>
            <a:endParaRPr lang="en-US" i="1" dirty="0"/>
          </a:p>
          <a:p>
            <a:endParaRPr lang="en-US" dirty="0"/>
          </a:p>
        </p:txBody>
      </p:sp>
    </p:spTree>
    <p:extLst>
      <p:ext uri="{BB962C8B-B14F-4D97-AF65-F5344CB8AC3E}">
        <p14:creationId xmlns:p14="http://schemas.microsoft.com/office/powerpoint/2010/main" val="25362894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South African Case</a:t>
            </a:r>
            <a:endParaRPr lang="en-US" dirty="0"/>
          </a:p>
        </p:txBody>
      </p:sp>
      <p:sp>
        <p:nvSpPr>
          <p:cNvPr id="3" name="Content Placeholder 2"/>
          <p:cNvSpPr>
            <a:spLocks noGrp="1"/>
          </p:cNvSpPr>
          <p:nvPr>
            <p:ph idx="1"/>
          </p:nvPr>
        </p:nvSpPr>
        <p:spPr>
          <a:xfrm>
            <a:off x="1511300" y="1735138"/>
            <a:ext cx="7313613" cy="5491162"/>
          </a:xfrm>
        </p:spPr>
        <p:txBody>
          <a:bodyPr>
            <a:normAutofit/>
          </a:bodyPr>
          <a:lstStyle/>
          <a:p>
            <a:pPr marL="0" indent="0">
              <a:buNone/>
            </a:pPr>
            <a:endParaRPr lang="en-US" dirty="0"/>
          </a:p>
        </p:txBody>
      </p:sp>
      <p:graphicFrame>
        <p:nvGraphicFramePr>
          <p:cNvPr id="4" name="Diagram 3"/>
          <p:cNvGraphicFramePr/>
          <p:nvPr>
            <p:extLst>
              <p:ext uri="{D42A27DB-BD31-4B8C-83A1-F6EECF244321}">
                <p14:modId xmlns:p14="http://schemas.microsoft.com/office/powerpoint/2010/main" val="215716142"/>
              </p:ext>
            </p:extLst>
          </p:nvPr>
        </p:nvGraphicFramePr>
        <p:xfrm>
          <a:off x="673100" y="1511300"/>
          <a:ext cx="7810500"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821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04" y="0"/>
            <a:ext cx="8229600" cy="1484784"/>
          </a:xfrm>
        </p:spPr>
        <p:txBody>
          <a:bodyPr>
            <a:normAutofit fontScale="90000"/>
          </a:bodyPr>
          <a:lstStyle/>
          <a:p>
            <a:r>
              <a:rPr lang="fi-FI" sz="3200" b="1" dirty="0" err="1" smtClean="0"/>
              <a:t>Methodology</a:t>
            </a:r>
            <a:r>
              <a:rPr lang="fi-FI" sz="3200" b="1" dirty="0" smtClean="0"/>
              <a:t>: Reading and </a:t>
            </a:r>
            <a:r>
              <a:rPr lang="fi-FI" sz="3200" b="1" dirty="0" err="1" smtClean="0"/>
              <a:t>interpreting</a:t>
            </a:r>
            <a:r>
              <a:rPr lang="fi-FI" sz="3200" b="1" dirty="0" smtClean="0"/>
              <a:t> the </a:t>
            </a:r>
            <a:r>
              <a:rPr lang="fi-FI" sz="3200" b="1" dirty="0" err="1" smtClean="0"/>
              <a:t>subtextual</a:t>
            </a:r>
            <a:r>
              <a:rPr lang="fi-FI" sz="3200" b="1" dirty="0" smtClean="0"/>
              <a:t> </a:t>
            </a:r>
            <a:r>
              <a:rPr lang="fi-FI" sz="3200" b="1" dirty="0" err="1" smtClean="0"/>
              <a:t>accounts</a:t>
            </a:r>
            <a:r>
              <a:rPr lang="fi-FI" sz="3200" b="1" dirty="0" smtClean="0"/>
              <a:t> of </a:t>
            </a:r>
            <a:r>
              <a:rPr lang="fi-FI" sz="3200" b="1" dirty="0" err="1" smtClean="0"/>
              <a:t>youth</a:t>
            </a:r>
            <a:r>
              <a:rPr lang="fi-FI" sz="3200" b="1" dirty="0" smtClean="0"/>
              <a:t> </a:t>
            </a:r>
            <a:r>
              <a:rPr lang="fi-FI" sz="3200" b="1" dirty="0" err="1" smtClean="0"/>
              <a:t>populism</a:t>
            </a:r>
            <a:r>
              <a:rPr lang="fi-FI" sz="3200" b="1" dirty="0" smtClean="0"/>
              <a:t> as </a:t>
            </a:r>
            <a:r>
              <a:rPr lang="fi-FI" sz="3200" b="1" dirty="0" err="1" smtClean="0"/>
              <a:t>political</a:t>
            </a:r>
            <a:r>
              <a:rPr lang="fi-FI" sz="3200" b="1" dirty="0" smtClean="0"/>
              <a:t> </a:t>
            </a:r>
            <a:r>
              <a:rPr lang="fi-FI" sz="3200" b="1" dirty="0" err="1" smtClean="0"/>
              <a:t>messaging</a:t>
            </a:r>
            <a:endParaRPr lang="fi-FI" sz="3200" b="1" dirty="0"/>
          </a:p>
        </p:txBody>
      </p:sp>
      <p:sp>
        <p:nvSpPr>
          <p:cNvPr id="3" name="Sisällön paikkamerkki 2"/>
          <p:cNvSpPr>
            <a:spLocks noGrp="1"/>
          </p:cNvSpPr>
          <p:nvPr>
            <p:ph idx="1"/>
          </p:nvPr>
        </p:nvSpPr>
        <p:spPr>
          <a:xfrm>
            <a:off x="457200" y="1600200"/>
            <a:ext cx="8229600" cy="4925144"/>
          </a:xfrm>
        </p:spPr>
        <p:txBody>
          <a:bodyPr>
            <a:normAutofit/>
          </a:bodyPr>
          <a:lstStyle/>
          <a:p>
            <a:pPr marL="457200" lvl="1" indent="0">
              <a:buNone/>
            </a:pPr>
            <a:r>
              <a:rPr lang="fi-FI" dirty="0" err="1" smtClean="0"/>
              <a:t>Levels</a:t>
            </a:r>
            <a:r>
              <a:rPr lang="fi-FI" dirty="0" smtClean="0"/>
              <a:t> of Analysis: Social Media, </a:t>
            </a:r>
            <a:r>
              <a:rPr lang="fi-FI" dirty="0" err="1" smtClean="0"/>
              <a:t>Journalistic</a:t>
            </a:r>
            <a:r>
              <a:rPr lang="fi-FI" dirty="0"/>
              <a:t> </a:t>
            </a:r>
            <a:r>
              <a:rPr lang="fi-FI" dirty="0" err="1" smtClean="0"/>
              <a:t>Accounts</a:t>
            </a:r>
            <a:r>
              <a:rPr lang="fi-FI" dirty="0" smtClean="0"/>
              <a:t>, Visual </a:t>
            </a:r>
            <a:r>
              <a:rPr lang="fi-FI" dirty="0" err="1" smtClean="0"/>
              <a:t>Representations</a:t>
            </a:r>
            <a:endParaRPr lang="fi-FI" dirty="0" smtClean="0"/>
          </a:p>
          <a:p>
            <a:pPr marL="971550" lvl="1" indent="-514350">
              <a:buAutoNum type="arabicPeriod"/>
            </a:pPr>
            <a:r>
              <a:rPr lang="fi-FI" dirty="0" err="1" smtClean="0"/>
              <a:t>Website</a:t>
            </a:r>
            <a:r>
              <a:rPr lang="fi-FI" dirty="0" smtClean="0"/>
              <a:t> (</a:t>
            </a:r>
            <a:r>
              <a:rPr lang="fi-FI" dirty="0" err="1" smtClean="0"/>
              <a:t>discourses</a:t>
            </a:r>
            <a:r>
              <a:rPr lang="fi-FI" dirty="0" smtClean="0"/>
              <a:t>, </a:t>
            </a:r>
            <a:r>
              <a:rPr lang="fi-FI" dirty="0" err="1" smtClean="0"/>
              <a:t>representations</a:t>
            </a:r>
            <a:r>
              <a:rPr lang="fi-FI" dirty="0" smtClean="0"/>
              <a:t>, </a:t>
            </a:r>
            <a:r>
              <a:rPr lang="fi-FI" dirty="0" err="1" smtClean="0"/>
              <a:t>political</a:t>
            </a:r>
            <a:r>
              <a:rPr lang="fi-FI" dirty="0" smtClean="0"/>
              <a:t> </a:t>
            </a:r>
            <a:r>
              <a:rPr lang="fi-FI" dirty="0" err="1" smtClean="0"/>
              <a:t>messages</a:t>
            </a:r>
            <a:r>
              <a:rPr lang="fi-FI" dirty="0" smtClean="0"/>
              <a:t>)</a:t>
            </a:r>
            <a:endParaRPr lang="fi-FI" dirty="0"/>
          </a:p>
          <a:p>
            <a:pPr marL="971550" lvl="1" indent="-514350">
              <a:buAutoNum type="arabicPeriod"/>
            </a:pPr>
            <a:r>
              <a:rPr lang="fi-FI" dirty="0" err="1" smtClean="0"/>
              <a:t>Facebook</a:t>
            </a:r>
            <a:endParaRPr lang="fi-FI" dirty="0"/>
          </a:p>
          <a:p>
            <a:pPr marL="971550" lvl="1" indent="-514350">
              <a:buAutoNum type="arabicPeriod"/>
            </a:pPr>
            <a:r>
              <a:rPr lang="fi-FI" dirty="0" err="1" smtClean="0"/>
              <a:t>Twitter</a:t>
            </a:r>
            <a:endParaRPr lang="fi-FI" dirty="0" smtClean="0"/>
          </a:p>
          <a:p>
            <a:pPr lvl="1">
              <a:buNone/>
            </a:pPr>
            <a:endParaRPr lang="fi-FI" dirty="0" smtClean="0"/>
          </a:p>
          <a:p>
            <a:pPr lvl="1">
              <a:buNone/>
            </a:pPr>
            <a:r>
              <a:rPr lang="fi-FI" dirty="0" smtClean="0"/>
              <a:t>*</a:t>
            </a:r>
            <a:r>
              <a:rPr lang="fi-FI" dirty="0" err="1" smtClean="0"/>
              <a:t>one</a:t>
            </a:r>
            <a:r>
              <a:rPr lang="fi-FI" dirty="0" smtClean="0"/>
              <a:t> </a:t>
            </a:r>
            <a:r>
              <a:rPr lang="fi-FI" dirty="0" err="1" smtClean="0"/>
              <a:t>year</a:t>
            </a:r>
            <a:r>
              <a:rPr lang="fi-FI" dirty="0" smtClean="0"/>
              <a:t> </a:t>
            </a:r>
            <a:r>
              <a:rPr lang="fi-FI" dirty="0" err="1" smtClean="0"/>
              <a:t>comparative</a:t>
            </a:r>
            <a:r>
              <a:rPr lang="fi-FI" dirty="0" smtClean="0"/>
              <a:t> </a:t>
            </a:r>
            <a:r>
              <a:rPr lang="fi-FI" dirty="0" err="1" smtClean="0"/>
              <a:t>analysis</a:t>
            </a:r>
            <a:r>
              <a:rPr lang="fi-FI" dirty="0" smtClean="0"/>
              <a:t> of </a:t>
            </a:r>
            <a:r>
              <a:rPr lang="fi-FI" dirty="0" err="1" smtClean="0"/>
              <a:t>convergences</a:t>
            </a:r>
            <a:r>
              <a:rPr lang="fi-FI" dirty="0" smtClean="0"/>
              <a:t> and </a:t>
            </a:r>
            <a:r>
              <a:rPr lang="fi-FI" dirty="0" err="1" smtClean="0"/>
              <a:t>divergences</a:t>
            </a:r>
            <a:r>
              <a:rPr lang="fi-FI" dirty="0" smtClean="0"/>
              <a:t> in </a:t>
            </a:r>
            <a:r>
              <a:rPr lang="fi-FI" dirty="0" err="1" smtClean="0"/>
              <a:t>relation</a:t>
            </a:r>
            <a:r>
              <a:rPr lang="fi-FI" dirty="0" smtClean="0"/>
              <a:t> to </a:t>
            </a:r>
            <a:r>
              <a:rPr lang="fi-FI" dirty="0" err="1" smtClean="0"/>
              <a:t>political</a:t>
            </a:r>
            <a:r>
              <a:rPr lang="fi-FI" dirty="0" smtClean="0"/>
              <a:t> </a:t>
            </a:r>
            <a:r>
              <a:rPr lang="fi-FI" dirty="0" err="1" smtClean="0"/>
              <a:t>strategies</a:t>
            </a:r>
            <a:r>
              <a:rPr lang="fi-FI" dirty="0" smtClean="0"/>
              <a:t>, </a:t>
            </a:r>
            <a:r>
              <a:rPr lang="fi-FI" dirty="0" err="1" smtClean="0"/>
              <a:t>aims</a:t>
            </a:r>
            <a:r>
              <a:rPr lang="fi-FI" dirty="0" smtClean="0"/>
              <a:t> and </a:t>
            </a:r>
            <a:r>
              <a:rPr lang="fi-FI" dirty="0" err="1" smtClean="0"/>
              <a:t>purposes</a:t>
            </a:r>
            <a:r>
              <a:rPr lang="fi-FI" dirty="0" smtClean="0"/>
              <a:t> of </a:t>
            </a:r>
            <a:r>
              <a:rPr lang="fi-FI" dirty="0" err="1" smtClean="0"/>
              <a:t>political</a:t>
            </a:r>
            <a:r>
              <a:rPr lang="fi-FI" dirty="0" smtClean="0"/>
              <a:t> </a:t>
            </a:r>
            <a:r>
              <a:rPr lang="fi-FI" dirty="0" err="1" smtClean="0"/>
              <a:t>engagement</a:t>
            </a:r>
            <a:endParaRPr lang="fi-FI" dirty="0" smtClean="0"/>
          </a:p>
          <a:p>
            <a:pPr lvl="1">
              <a:buNone/>
            </a:pPr>
            <a:r>
              <a:rPr lang="fi-FI" dirty="0" smtClean="0"/>
              <a:t>*</a:t>
            </a:r>
            <a:r>
              <a:rPr lang="fi-FI" dirty="0" err="1" smtClean="0"/>
              <a:t>preliminary</a:t>
            </a:r>
            <a:r>
              <a:rPr lang="fi-FI" dirty="0" smtClean="0"/>
              <a:t> </a:t>
            </a:r>
            <a:r>
              <a:rPr lang="fi-FI" dirty="0" err="1" smtClean="0"/>
              <a:t>discourse</a:t>
            </a:r>
            <a:r>
              <a:rPr lang="fi-FI" dirty="0" smtClean="0"/>
              <a:t> </a:t>
            </a:r>
            <a:r>
              <a:rPr lang="fi-FI" dirty="0" err="1" smtClean="0"/>
              <a:t>analysis</a:t>
            </a:r>
            <a:r>
              <a:rPr lang="fi-FI" dirty="0" smtClean="0"/>
              <a:t> with a </a:t>
            </a:r>
            <a:r>
              <a:rPr lang="fi-FI" dirty="0" err="1" smtClean="0"/>
              <a:t>contextual</a:t>
            </a:r>
            <a:r>
              <a:rPr lang="fi-FI" dirty="0" smtClean="0"/>
              <a:t> </a:t>
            </a:r>
            <a:r>
              <a:rPr lang="fi-FI" dirty="0" err="1" smtClean="0"/>
              <a:t>lens</a:t>
            </a:r>
            <a:endParaRPr lang="fi-FI" dirty="0"/>
          </a:p>
          <a:p>
            <a:pPr lvl="1">
              <a:buNone/>
            </a:pPr>
            <a:endParaRPr lang="fi-FI" dirty="0" smtClean="0"/>
          </a:p>
        </p:txBody>
      </p:sp>
    </p:spTree>
    <p:extLst>
      <p:ext uri="{BB962C8B-B14F-4D97-AF65-F5344CB8AC3E}">
        <p14:creationId xmlns:p14="http://schemas.microsoft.com/office/powerpoint/2010/main" val="9188993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4300"/>
            <a:ext cx="8534400" cy="2006600"/>
          </a:xfrm>
        </p:spPr>
        <p:txBody>
          <a:bodyPr/>
          <a:lstStyle/>
          <a:p>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400" b="1" dirty="0" smtClean="0"/>
              <a:t>Mapping Ethnographic Affect: Move 1</a:t>
            </a:r>
            <a:br>
              <a:rPr lang="en-US" sz="2400" b="1" dirty="0" smtClean="0"/>
            </a:br>
            <a:r>
              <a:rPr lang="en-US" sz="2400" b="1" dirty="0" smtClean="0"/>
              <a:t/>
            </a:r>
            <a:br>
              <a:rPr lang="en-US" sz="2400" b="1" dirty="0" smtClean="0"/>
            </a:br>
            <a:r>
              <a:rPr lang="en-US" sz="2400" b="1" dirty="0" smtClean="0"/>
              <a:t>Mapping Populist Discourses on Race, Borders, Security, and Nation</a:t>
            </a:r>
            <a:br>
              <a:rPr lang="en-US" sz="2400" b="1" dirty="0" smtClean="0"/>
            </a:br>
            <a:r>
              <a:rPr lang="en-US" sz="2400" b="1" dirty="0"/>
              <a:t>Digital Optics: Social Media and English Defense League</a:t>
            </a:r>
            <a:r>
              <a:rPr lang="en-US" sz="2000" b="1" dirty="0" smtClean="0"/>
              <a:t/>
            </a:r>
            <a:br>
              <a:rPr lang="en-US" sz="2000" b="1" dirty="0" smtClean="0"/>
            </a:br>
            <a:r>
              <a:rPr lang="en-US" sz="2800" b="1" dirty="0" smtClean="0"/>
              <a:t/>
            </a:r>
            <a:br>
              <a:rPr lang="en-US" sz="2800" b="1" dirty="0" smtClean="0"/>
            </a:b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r>
              <a:rPr lang="en-US" dirty="0" smtClean="0"/>
              <a:t>In </a:t>
            </a:r>
            <a:r>
              <a:rPr lang="en-US" dirty="0"/>
              <a:t>what ways are youth populist movements grounded in discourses of security and nationhood? Or are they</a:t>
            </a:r>
            <a:r>
              <a:rPr lang="en-US" dirty="0" smtClean="0"/>
              <a:t>?</a:t>
            </a:r>
          </a:p>
          <a:p>
            <a:pPr marL="0" indent="0">
              <a:buNone/>
            </a:pPr>
            <a:r>
              <a:rPr lang="en-US" dirty="0" smtClean="0"/>
              <a:t>If </a:t>
            </a:r>
            <a:r>
              <a:rPr lang="en-US" dirty="0"/>
              <a:t>this is so, why might it be so?</a:t>
            </a:r>
          </a:p>
          <a:p>
            <a:pPr marL="0" indent="0">
              <a:buNone/>
            </a:pPr>
            <a:r>
              <a:rPr lang="en-US" dirty="0"/>
              <a:t>How does the language of security and surveillance shape the nature of these movements and their associated political strategies?</a:t>
            </a:r>
          </a:p>
          <a:p>
            <a:pPr marL="0" indent="0">
              <a:buNone/>
            </a:pPr>
            <a:r>
              <a:rPr lang="en-US" dirty="0"/>
              <a:t>What part does race, space, nation and migration play in these strategies, political narratives and accounts of state legitimacy? </a:t>
            </a:r>
          </a:p>
          <a:p>
            <a:endParaRPr lang="en-US" dirty="0"/>
          </a:p>
        </p:txBody>
      </p:sp>
      <p:sp>
        <p:nvSpPr>
          <p:cNvPr id="4" name="TextBox 3"/>
          <p:cNvSpPr txBox="1"/>
          <p:nvPr/>
        </p:nvSpPr>
        <p:spPr>
          <a:xfrm>
            <a:off x="6870700" y="914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8152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Feeds: EDL website</a:t>
            </a:r>
            <a:endParaRPr lang="en-US" dirty="0"/>
          </a:p>
        </p:txBody>
      </p:sp>
      <p:pic>
        <p:nvPicPr>
          <p:cNvPr id="4" name="Content Placeholder 3" descr="12011148_994384403961555_6563098335416820348_n.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a:xfrm>
            <a:off x="914400" y="1709738"/>
            <a:ext cx="7313613" cy="4056062"/>
          </a:xfrm>
        </p:spPr>
      </p:pic>
    </p:spTree>
    <p:extLst>
      <p:ext uri="{BB962C8B-B14F-4D97-AF65-F5344CB8AC3E}">
        <p14:creationId xmlns:p14="http://schemas.microsoft.com/office/powerpoint/2010/main" val="42642891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2033160_1002834466449882_3638288136981453699_n.jpg"/>
          <p:cNvPicPr>
            <a:picLocks noGrp="1" noChangeAspect="1"/>
          </p:cNvPicPr>
          <p:nvPr>
            <p:ph idx="1"/>
          </p:nvPr>
        </p:nvPicPr>
        <p:blipFill>
          <a:blip r:embed="rId2">
            <a:extLst>
              <a:ext uri="{28A0092B-C50C-407E-A947-70E740481C1C}">
                <a14:useLocalDpi xmlns:a14="http://schemas.microsoft.com/office/drawing/2010/main" val="0"/>
              </a:ext>
            </a:extLst>
          </a:blip>
          <a:srcRect t="34431" b="34431"/>
          <a:stretch>
            <a:fillRect/>
          </a:stretch>
        </p:blipFill>
        <p:spPr>
          <a:xfrm>
            <a:off x="914400" y="731838"/>
            <a:ext cx="7313613" cy="4056062"/>
          </a:xfrm>
        </p:spPr>
      </p:pic>
    </p:spTree>
    <p:extLst>
      <p:ext uri="{BB962C8B-B14F-4D97-AF65-F5344CB8AC3E}">
        <p14:creationId xmlns:p14="http://schemas.microsoft.com/office/powerpoint/2010/main" val="2257653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05715_1013458238720838_92109074772971803_n.jpg"/>
          <p:cNvPicPr>
            <a:picLocks noGrp="1" noChangeAspect="1"/>
          </p:cNvPicPr>
          <p:nvPr>
            <p:ph idx="1"/>
          </p:nvPr>
        </p:nvPicPr>
        <p:blipFill>
          <a:blip r:embed="rId2">
            <a:extLst>
              <a:ext uri="{28A0092B-C50C-407E-A947-70E740481C1C}">
                <a14:useLocalDpi xmlns:a14="http://schemas.microsoft.com/office/drawing/2010/main" val="0"/>
              </a:ext>
            </a:extLst>
          </a:blip>
          <a:srcRect t="22314" b="22314"/>
          <a:stretch>
            <a:fillRect/>
          </a:stretch>
        </p:blipFill>
        <p:spPr/>
      </p:pic>
    </p:spTree>
    <p:extLst>
      <p:ext uri="{BB962C8B-B14F-4D97-AF65-F5344CB8AC3E}">
        <p14:creationId xmlns:p14="http://schemas.microsoft.com/office/powerpoint/2010/main" val="41059940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88989_1018022134931115_5320594247601518282_n.jpg"/>
          <p:cNvPicPr>
            <a:picLocks noGrp="1" noChangeAspect="1"/>
          </p:cNvPicPr>
          <p:nvPr>
            <p:ph idx="1"/>
          </p:nvPr>
        </p:nvPicPr>
        <p:blipFill>
          <a:blip r:embed="rId2">
            <a:extLst>
              <a:ext uri="{28A0092B-C50C-407E-A947-70E740481C1C}">
                <a14:useLocalDpi xmlns:a14="http://schemas.microsoft.com/office/drawing/2010/main" val="0"/>
              </a:ext>
            </a:extLst>
          </a:blip>
          <a:srcRect t="29549" b="29549"/>
          <a:stretch>
            <a:fillRect/>
          </a:stretch>
        </p:blipFill>
        <p:spPr/>
      </p:pic>
    </p:spTree>
    <p:extLst>
      <p:ext uri="{BB962C8B-B14F-4D97-AF65-F5344CB8AC3E}">
        <p14:creationId xmlns:p14="http://schemas.microsoft.com/office/powerpoint/2010/main" val="3658637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Preliminary </a:t>
            </a:r>
            <a:r>
              <a:rPr lang="fi-FI" dirty="0" err="1" smtClean="0"/>
              <a:t>Findings</a:t>
            </a:r>
            <a:r>
              <a:rPr lang="fi-FI" dirty="0" smtClean="0"/>
              <a:t> - EDL</a:t>
            </a:r>
            <a:endParaRPr lang="fi-FI" dirty="0"/>
          </a:p>
        </p:txBody>
      </p:sp>
      <p:sp>
        <p:nvSpPr>
          <p:cNvPr id="3" name="Sisällön paikkamerkki 2"/>
          <p:cNvSpPr>
            <a:spLocks noGrp="1"/>
          </p:cNvSpPr>
          <p:nvPr>
            <p:ph idx="1"/>
          </p:nvPr>
        </p:nvSpPr>
        <p:spPr/>
        <p:txBody>
          <a:bodyPr>
            <a:normAutofit fontScale="85000" lnSpcReduction="10000"/>
          </a:bodyPr>
          <a:lstStyle/>
          <a:p>
            <a:pPr>
              <a:buNone/>
            </a:pPr>
            <a:r>
              <a:rPr lang="fi-FI" dirty="0" smtClean="0"/>
              <a:t>*</a:t>
            </a:r>
            <a:r>
              <a:rPr lang="fi-FI" dirty="0" err="1" smtClean="0"/>
              <a:t>Predominant</a:t>
            </a:r>
            <a:r>
              <a:rPr lang="fi-FI" dirty="0" smtClean="0"/>
              <a:t> </a:t>
            </a:r>
            <a:r>
              <a:rPr lang="fi-FI" dirty="0" err="1" smtClean="0"/>
              <a:t>focus</a:t>
            </a:r>
            <a:r>
              <a:rPr lang="fi-FI" dirty="0" smtClean="0"/>
              <a:t> on Islam, </a:t>
            </a:r>
            <a:r>
              <a:rPr lang="fi-FI" dirty="0" err="1" smtClean="0"/>
              <a:t>anti-immigration</a:t>
            </a:r>
            <a:r>
              <a:rPr lang="fi-FI" dirty="0" smtClean="0"/>
              <a:t> and </a:t>
            </a:r>
            <a:r>
              <a:rPr lang="fi-FI" dirty="0" err="1" smtClean="0"/>
              <a:t>perceived</a:t>
            </a:r>
            <a:r>
              <a:rPr lang="fi-FI" dirty="0" smtClean="0"/>
              <a:t> </a:t>
            </a:r>
            <a:r>
              <a:rPr lang="fi-FI" dirty="0" err="1" smtClean="0"/>
              <a:t>threat</a:t>
            </a:r>
            <a:r>
              <a:rPr lang="fi-FI" dirty="0" smtClean="0"/>
              <a:t> to national </a:t>
            </a:r>
            <a:r>
              <a:rPr lang="fi-FI" dirty="0" err="1" smtClean="0"/>
              <a:t>security</a:t>
            </a:r>
            <a:r>
              <a:rPr lang="fi-FI" dirty="0" smtClean="0"/>
              <a:t> (UK </a:t>
            </a:r>
            <a:r>
              <a:rPr lang="fi-FI" dirty="0" err="1" smtClean="0"/>
              <a:t>security</a:t>
            </a:r>
            <a:r>
              <a:rPr lang="fi-FI" dirty="0" smtClean="0"/>
              <a:t>, and </a:t>
            </a:r>
            <a:r>
              <a:rPr lang="fi-FI" dirty="0" err="1" smtClean="0"/>
              <a:t>collective</a:t>
            </a:r>
            <a:r>
              <a:rPr lang="fi-FI" dirty="0" smtClean="0"/>
              <a:t> </a:t>
            </a:r>
            <a:r>
              <a:rPr lang="fi-FI" dirty="0" err="1" smtClean="0"/>
              <a:t>security</a:t>
            </a:r>
            <a:r>
              <a:rPr lang="fi-FI" dirty="0" smtClean="0"/>
              <a:t>)</a:t>
            </a:r>
            <a:endParaRPr lang="fi-FI" dirty="0"/>
          </a:p>
          <a:p>
            <a:pPr>
              <a:buNone/>
            </a:pPr>
            <a:r>
              <a:rPr lang="fi-FI" dirty="0" smtClean="0"/>
              <a:t>*</a:t>
            </a:r>
            <a:r>
              <a:rPr lang="fi-FI" dirty="0" err="1" smtClean="0"/>
              <a:t>Anxieties</a:t>
            </a:r>
            <a:r>
              <a:rPr lang="fi-FI" dirty="0" smtClean="0"/>
              <a:t> </a:t>
            </a:r>
            <a:r>
              <a:rPr lang="fi-FI" dirty="0" err="1" smtClean="0"/>
              <a:t>associated</a:t>
            </a:r>
            <a:r>
              <a:rPr lang="fi-FI" dirty="0" smtClean="0"/>
              <a:t> with </a:t>
            </a:r>
            <a:r>
              <a:rPr lang="fi-FI" dirty="0" err="1" smtClean="0"/>
              <a:t>displaced</a:t>
            </a:r>
            <a:r>
              <a:rPr lang="fi-FI" dirty="0" smtClean="0"/>
              <a:t>, </a:t>
            </a:r>
            <a:r>
              <a:rPr lang="fi-FI" dirty="0" err="1" smtClean="0"/>
              <a:t>lost</a:t>
            </a:r>
            <a:r>
              <a:rPr lang="fi-FI" dirty="0" smtClean="0"/>
              <a:t> </a:t>
            </a:r>
            <a:r>
              <a:rPr lang="fi-FI" dirty="0" err="1" smtClean="0"/>
              <a:t>citizenship</a:t>
            </a:r>
            <a:r>
              <a:rPr lang="fi-FI" dirty="0" smtClean="0"/>
              <a:t> and </a:t>
            </a:r>
            <a:r>
              <a:rPr lang="fi-FI" dirty="0" err="1" smtClean="0"/>
              <a:t>border</a:t>
            </a:r>
            <a:r>
              <a:rPr lang="fi-FI" dirty="0" smtClean="0"/>
              <a:t> </a:t>
            </a:r>
            <a:r>
              <a:rPr lang="fi-FI" dirty="0" err="1" smtClean="0"/>
              <a:t>controls</a:t>
            </a:r>
            <a:r>
              <a:rPr lang="fi-FI" dirty="0" smtClean="0"/>
              <a:t> (’</a:t>
            </a:r>
            <a:r>
              <a:rPr lang="fi-FI" dirty="0" err="1" smtClean="0"/>
              <a:t>seeing</a:t>
            </a:r>
            <a:r>
              <a:rPr lang="fi-FI" dirty="0" smtClean="0"/>
              <a:t> </a:t>
            </a:r>
            <a:r>
              <a:rPr lang="fi-FI" dirty="0" err="1" smtClean="0"/>
              <a:t>like</a:t>
            </a:r>
            <a:r>
              <a:rPr lang="fi-FI" dirty="0" smtClean="0"/>
              <a:t> a </a:t>
            </a:r>
            <a:r>
              <a:rPr lang="fi-FI" dirty="0" err="1" smtClean="0"/>
              <a:t>border</a:t>
            </a:r>
            <a:r>
              <a:rPr lang="fi-FI" dirty="0" smtClean="0"/>
              <a:t>’)</a:t>
            </a:r>
          </a:p>
          <a:p>
            <a:pPr>
              <a:buNone/>
            </a:pPr>
            <a:r>
              <a:rPr lang="fi-FI" dirty="0" smtClean="0"/>
              <a:t>*</a:t>
            </a:r>
            <a:r>
              <a:rPr lang="fi-FI" dirty="0" err="1" smtClean="0"/>
              <a:t>cultural</a:t>
            </a:r>
            <a:r>
              <a:rPr lang="fi-FI" dirty="0" smtClean="0"/>
              <a:t> </a:t>
            </a:r>
            <a:r>
              <a:rPr lang="fi-FI" dirty="0" err="1" smtClean="0"/>
              <a:t>noise</a:t>
            </a:r>
            <a:r>
              <a:rPr lang="fi-FI" dirty="0" smtClean="0"/>
              <a:t> </a:t>
            </a:r>
            <a:r>
              <a:rPr lang="fi-FI" dirty="0" err="1" smtClean="0"/>
              <a:t>responding</a:t>
            </a:r>
            <a:r>
              <a:rPr lang="fi-FI" dirty="0" smtClean="0"/>
              <a:t> to </a:t>
            </a:r>
            <a:r>
              <a:rPr lang="fi-FI" dirty="0" err="1" smtClean="0"/>
              <a:t>feelings</a:t>
            </a:r>
            <a:r>
              <a:rPr lang="fi-FI" dirty="0" smtClean="0"/>
              <a:t> of </a:t>
            </a:r>
            <a:r>
              <a:rPr lang="fi-FI" dirty="0" err="1" smtClean="0"/>
              <a:t>loss</a:t>
            </a:r>
            <a:r>
              <a:rPr lang="fi-FI" dirty="0" smtClean="0"/>
              <a:t> and </a:t>
            </a:r>
            <a:r>
              <a:rPr lang="fi-FI" dirty="0" err="1" smtClean="0"/>
              <a:t>insignificance</a:t>
            </a:r>
            <a:r>
              <a:rPr lang="fi-FI" dirty="0" smtClean="0"/>
              <a:t> in the </a:t>
            </a:r>
            <a:r>
              <a:rPr lang="fi-FI" dirty="0" err="1" smtClean="0"/>
              <a:t>changing</a:t>
            </a:r>
            <a:r>
              <a:rPr lang="fi-FI" dirty="0" smtClean="0"/>
              <a:t> </a:t>
            </a:r>
            <a:r>
              <a:rPr lang="fi-FI" dirty="0" err="1" smtClean="0"/>
              <a:t>cultural</a:t>
            </a:r>
            <a:r>
              <a:rPr lang="fi-FI" dirty="0" smtClean="0"/>
              <a:t> </a:t>
            </a:r>
            <a:r>
              <a:rPr lang="fi-FI" dirty="0" err="1" smtClean="0"/>
              <a:t>landscape</a:t>
            </a:r>
            <a:r>
              <a:rPr lang="fi-FI" dirty="0" smtClean="0"/>
              <a:t> of the UK and the EU</a:t>
            </a:r>
          </a:p>
          <a:p>
            <a:pPr>
              <a:buNone/>
            </a:pPr>
            <a:r>
              <a:rPr lang="fi-FI" dirty="0"/>
              <a:t>*</a:t>
            </a:r>
            <a:r>
              <a:rPr lang="fi-FI" dirty="0" err="1" smtClean="0"/>
              <a:t>Subcultural</a:t>
            </a:r>
            <a:r>
              <a:rPr lang="fi-FI" dirty="0" smtClean="0"/>
              <a:t> </a:t>
            </a:r>
            <a:r>
              <a:rPr lang="fi-FI" dirty="0" err="1" smtClean="0"/>
              <a:t>politics</a:t>
            </a:r>
            <a:r>
              <a:rPr lang="fi-FI" dirty="0" smtClean="0"/>
              <a:t> </a:t>
            </a:r>
            <a:r>
              <a:rPr lang="fi-FI" dirty="0" err="1" smtClean="0"/>
              <a:t>reinvented</a:t>
            </a:r>
            <a:r>
              <a:rPr lang="fi-FI" dirty="0" smtClean="0"/>
              <a:t> </a:t>
            </a:r>
            <a:r>
              <a:rPr lang="fi-FI" dirty="0" err="1" smtClean="0"/>
              <a:t>through</a:t>
            </a:r>
            <a:r>
              <a:rPr lang="fi-FI" dirty="0" smtClean="0"/>
              <a:t> the </a:t>
            </a:r>
            <a:r>
              <a:rPr lang="fi-FI" dirty="0" err="1" smtClean="0"/>
              <a:t>sub-text</a:t>
            </a:r>
            <a:r>
              <a:rPr lang="fi-FI" dirty="0" smtClean="0"/>
              <a:t> of </a:t>
            </a:r>
            <a:r>
              <a:rPr lang="fi-FI" dirty="0" err="1" smtClean="0"/>
              <a:t>neo-facist</a:t>
            </a:r>
            <a:r>
              <a:rPr lang="fi-FI" dirty="0" smtClean="0"/>
              <a:t> and </a:t>
            </a:r>
            <a:r>
              <a:rPr lang="fi-FI" dirty="0" err="1" smtClean="0"/>
              <a:t>neo-colonial</a:t>
            </a:r>
            <a:r>
              <a:rPr lang="fi-FI" dirty="0" smtClean="0"/>
              <a:t> </a:t>
            </a:r>
            <a:r>
              <a:rPr lang="fi-FI" dirty="0" err="1" smtClean="0"/>
              <a:t>conceptions</a:t>
            </a:r>
            <a:r>
              <a:rPr lang="fi-FI" dirty="0" smtClean="0"/>
              <a:t> of </a:t>
            </a:r>
            <a:r>
              <a:rPr lang="fi-FI" dirty="0" err="1" smtClean="0"/>
              <a:t>citizenship</a:t>
            </a:r>
            <a:endParaRPr lang="fi-FI" dirty="0" smtClean="0"/>
          </a:p>
          <a:p>
            <a:pPr>
              <a:buNone/>
            </a:pPr>
            <a:r>
              <a:rPr lang="fi-FI" dirty="0" smtClean="0"/>
              <a:t>’United </a:t>
            </a:r>
            <a:r>
              <a:rPr lang="fi-FI" dirty="0" err="1" smtClean="0"/>
              <a:t>we</a:t>
            </a:r>
            <a:r>
              <a:rPr lang="fi-FI" dirty="0" smtClean="0"/>
              <a:t> </a:t>
            </a:r>
            <a:r>
              <a:rPr lang="fi-FI" dirty="0" err="1" smtClean="0"/>
              <a:t>stand</a:t>
            </a:r>
            <a:r>
              <a:rPr lang="fi-FI" dirty="0" smtClean="0"/>
              <a:t> </a:t>
            </a:r>
            <a:r>
              <a:rPr lang="fi-FI" dirty="0" err="1" smtClean="0"/>
              <a:t>against</a:t>
            </a:r>
            <a:r>
              <a:rPr lang="fi-FI" dirty="0" smtClean="0"/>
              <a:t> Islam’, </a:t>
            </a:r>
            <a:r>
              <a:rPr lang="fi-FI" dirty="0" err="1" smtClean="0"/>
              <a:t>romanticitization</a:t>
            </a:r>
            <a:r>
              <a:rPr lang="fi-FI" dirty="0" smtClean="0"/>
              <a:t> of the British </a:t>
            </a:r>
            <a:r>
              <a:rPr lang="fi-FI" dirty="0" err="1" smtClean="0"/>
              <a:t>Forces</a:t>
            </a:r>
            <a:r>
              <a:rPr lang="fi-FI" dirty="0" smtClean="0"/>
              <a:t> </a:t>
            </a:r>
            <a:endParaRPr lang="fi-FI" dirty="0"/>
          </a:p>
        </p:txBody>
      </p:sp>
    </p:spTree>
    <p:extLst>
      <p:ext uri="{BB962C8B-B14F-4D97-AF65-F5344CB8AC3E}">
        <p14:creationId xmlns:p14="http://schemas.microsoft.com/office/powerpoint/2010/main" val="2746901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Preliminary </a:t>
            </a:r>
            <a:r>
              <a:rPr lang="fi-FI" dirty="0" err="1" smtClean="0"/>
              <a:t>Findings</a:t>
            </a:r>
            <a:r>
              <a:rPr lang="fi-FI" dirty="0" smtClean="0"/>
              <a:t> - EFF</a:t>
            </a:r>
            <a:endParaRPr lang="fi-FI" dirty="0"/>
          </a:p>
        </p:txBody>
      </p:sp>
      <p:sp>
        <p:nvSpPr>
          <p:cNvPr id="3" name="Sisällön paikkamerkki 2"/>
          <p:cNvSpPr>
            <a:spLocks noGrp="1"/>
          </p:cNvSpPr>
          <p:nvPr>
            <p:ph idx="1"/>
          </p:nvPr>
        </p:nvSpPr>
        <p:spPr/>
        <p:txBody>
          <a:bodyPr>
            <a:normAutofit fontScale="70000" lnSpcReduction="20000"/>
          </a:bodyPr>
          <a:lstStyle/>
          <a:p>
            <a:pPr marL="0" indent="0">
              <a:buNone/>
            </a:pPr>
            <a:r>
              <a:rPr lang="fi-FI" dirty="0" smtClean="0"/>
              <a:t>	*</a:t>
            </a:r>
            <a:r>
              <a:rPr lang="fi-FI" dirty="0" err="1" smtClean="0"/>
              <a:t>politically</a:t>
            </a:r>
            <a:r>
              <a:rPr lang="fi-FI" dirty="0" smtClean="0"/>
              <a:t> </a:t>
            </a:r>
            <a:r>
              <a:rPr lang="fi-FI" dirty="0" err="1" smtClean="0"/>
              <a:t>motivated</a:t>
            </a:r>
            <a:r>
              <a:rPr lang="fi-FI" dirty="0" smtClean="0"/>
              <a:t> </a:t>
            </a:r>
            <a:r>
              <a:rPr lang="fi-FI" dirty="0" err="1" smtClean="0"/>
              <a:t>strategies</a:t>
            </a:r>
            <a:r>
              <a:rPr lang="fi-FI" dirty="0" smtClean="0"/>
              <a:t> for national </a:t>
            </a:r>
            <a:r>
              <a:rPr lang="fi-FI" dirty="0" err="1" smtClean="0"/>
              <a:t>transformation</a:t>
            </a:r>
            <a:endParaRPr lang="fi-FI" dirty="0"/>
          </a:p>
          <a:p>
            <a:pPr marL="0" indent="0">
              <a:buNone/>
            </a:pPr>
            <a:r>
              <a:rPr lang="fi-FI" dirty="0" smtClean="0"/>
              <a:t>	*</a:t>
            </a:r>
            <a:r>
              <a:rPr lang="fi-FI" dirty="0" err="1" smtClean="0"/>
              <a:t>historically</a:t>
            </a:r>
            <a:r>
              <a:rPr lang="fi-FI" dirty="0" smtClean="0"/>
              <a:t> </a:t>
            </a:r>
            <a:r>
              <a:rPr lang="fi-FI" dirty="0" err="1" smtClean="0"/>
              <a:t>inherited</a:t>
            </a:r>
            <a:r>
              <a:rPr lang="fi-FI" dirty="0" smtClean="0"/>
              <a:t> </a:t>
            </a:r>
            <a:r>
              <a:rPr lang="fi-FI" dirty="0" err="1" smtClean="0"/>
              <a:t>commitment</a:t>
            </a:r>
            <a:r>
              <a:rPr lang="fi-FI" dirty="0" smtClean="0"/>
              <a:t> to a </a:t>
            </a:r>
            <a:r>
              <a:rPr lang="fi-FI" dirty="0" err="1" smtClean="0"/>
              <a:t>Marxist</a:t>
            </a:r>
            <a:r>
              <a:rPr lang="fi-FI" dirty="0" smtClean="0"/>
              <a:t> </a:t>
            </a:r>
            <a:r>
              <a:rPr lang="fi-FI" dirty="0" err="1" smtClean="0"/>
              <a:t>Fanonion</a:t>
            </a:r>
            <a:r>
              <a:rPr lang="fi-FI" dirty="0" smtClean="0"/>
              <a:t> </a:t>
            </a:r>
            <a:r>
              <a:rPr lang="fi-FI" dirty="0" err="1" smtClean="0"/>
              <a:t>political</a:t>
            </a:r>
            <a:r>
              <a:rPr lang="fi-FI" dirty="0" smtClean="0"/>
              <a:t> </a:t>
            </a:r>
            <a:r>
              <a:rPr lang="fi-FI" dirty="0" err="1" smtClean="0"/>
              <a:t>ideology</a:t>
            </a:r>
            <a:endParaRPr lang="fi-FI" dirty="0" smtClean="0"/>
          </a:p>
          <a:p>
            <a:pPr marL="0" indent="0">
              <a:buNone/>
            </a:pPr>
            <a:r>
              <a:rPr lang="fi-FI" dirty="0"/>
              <a:t>	</a:t>
            </a:r>
            <a:r>
              <a:rPr lang="fi-FI" dirty="0" smtClean="0"/>
              <a:t>*’</a:t>
            </a:r>
            <a:r>
              <a:rPr lang="fi-FI" dirty="0" err="1" smtClean="0"/>
              <a:t>anti-capitalist</a:t>
            </a:r>
            <a:r>
              <a:rPr lang="fi-FI" dirty="0" smtClean="0"/>
              <a:t>’ (’white </a:t>
            </a:r>
            <a:r>
              <a:rPr lang="fi-FI" dirty="0" err="1" smtClean="0"/>
              <a:t>monopoly</a:t>
            </a:r>
            <a:r>
              <a:rPr lang="fi-FI" dirty="0" smtClean="0"/>
              <a:t> capital’) </a:t>
            </a:r>
            <a:r>
              <a:rPr lang="fi-FI" dirty="0" err="1" smtClean="0"/>
              <a:t>narrative</a:t>
            </a:r>
            <a:r>
              <a:rPr lang="fi-FI" dirty="0" smtClean="0"/>
              <a:t> 	</a:t>
            </a:r>
            <a:r>
              <a:rPr lang="fi-FI" dirty="0" err="1" smtClean="0"/>
              <a:t>associated</a:t>
            </a:r>
            <a:r>
              <a:rPr lang="fi-FI" dirty="0" smtClean="0"/>
              <a:t> with </a:t>
            </a:r>
            <a:r>
              <a:rPr lang="fi-FI" dirty="0" smtClean="0"/>
              <a:t>	</a:t>
            </a:r>
            <a:r>
              <a:rPr lang="fi-FI" dirty="0" err="1" smtClean="0"/>
              <a:t>land</a:t>
            </a:r>
            <a:r>
              <a:rPr lang="fi-FI" dirty="0" smtClean="0"/>
              <a:t> </a:t>
            </a:r>
            <a:r>
              <a:rPr lang="fi-FI" dirty="0" err="1" smtClean="0"/>
              <a:t>dispossession</a:t>
            </a:r>
            <a:r>
              <a:rPr lang="fi-FI" dirty="0" smtClean="0"/>
              <a:t> (’</a:t>
            </a:r>
            <a:r>
              <a:rPr lang="fi-FI" dirty="0" err="1" smtClean="0"/>
              <a:t>workers</a:t>
            </a:r>
            <a:r>
              <a:rPr lang="fi-FI" dirty="0" smtClean="0"/>
              <a:t> </a:t>
            </a:r>
            <a:r>
              <a:rPr lang="fi-FI" dirty="0" err="1" smtClean="0"/>
              <a:t>must</a:t>
            </a:r>
            <a:r>
              <a:rPr lang="fi-FI" dirty="0" smtClean="0"/>
              <a:t> </a:t>
            </a:r>
            <a:r>
              <a:rPr lang="fi-FI" dirty="0" err="1" smtClean="0"/>
              <a:t>have</a:t>
            </a:r>
            <a:r>
              <a:rPr lang="fi-FI" dirty="0" smtClean="0"/>
              <a:t> </a:t>
            </a:r>
            <a:r>
              <a:rPr lang="fi-FI" dirty="0" err="1" smtClean="0"/>
              <a:t>share</a:t>
            </a:r>
            <a:r>
              <a:rPr lang="fi-FI" dirty="0" smtClean="0"/>
              <a:t> </a:t>
            </a:r>
            <a:r>
              <a:rPr lang="fi-FI" dirty="0" smtClean="0"/>
              <a:t>in 	</a:t>
            </a:r>
            <a:r>
              <a:rPr lang="fi-FI" dirty="0" err="1" smtClean="0"/>
              <a:t>companies</a:t>
            </a:r>
            <a:r>
              <a:rPr lang="fi-FI" dirty="0" smtClean="0"/>
              <a:t>’, ’</a:t>
            </a:r>
            <a:r>
              <a:rPr lang="fi-FI" dirty="0" err="1" smtClean="0"/>
              <a:t>self</a:t>
            </a:r>
            <a:r>
              <a:rPr lang="fi-FI" dirty="0" smtClean="0"/>
              <a:t> </a:t>
            </a:r>
            <a:r>
              <a:rPr lang="fi-FI" dirty="0" smtClean="0"/>
              <a:t>	</a:t>
            </a:r>
            <a:r>
              <a:rPr lang="fi-FI" dirty="0" err="1" smtClean="0"/>
              <a:t>hating</a:t>
            </a:r>
            <a:r>
              <a:rPr lang="fi-FI" dirty="0" smtClean="0"/>
              <a:t> </a:t>
            </a:r>
            <a:r>
              <a:rPr lang="fi-FI" dirty="0" err="1" smtClean="0"/>
              <a:t>mass</a:t>
            </a:r>
            <a:r>
              <a:rPr lang="fi-FI" dirty="0" smtClean="0"/>
              <a:t> </a:t>
            </a:r>
            <a:r>
              <a:rPr lang="fi-FI" dirty="0" err="1" smtClean="0"/>
              <a:t>murderers</a:t>
            </a:r>
            <a:r>
              <a:rPr lang="fi-FI" dirty="0" smtClean="0"/>
              <a:t>, party of 	</a:t>
            </a:r>
            <a:r>
              <a:rPr lang="fi-FI" dirty="0" err="1" smtClean="0"/>
              <a:t>comprador</a:t>
            </a:r>
            <a:r>
              <a:rPr lang="fi-FI" dirty="0" smtClean="0"/>
              <a:t> </a:t>
            </a:r>
            <a:r>
              <a:rPr lang="fi-FI" dirty="0" err="1" smtClean="0"/>
              <a:t>bourgoise</a:t>
            </a:r>
            <a:r>
              <a:rPr lang="fi-FI" dirty="0" smtClean="0"/>
              <a:t>’</a:t>
            </a:r>
          </a:p>
          <a:p>
            <a:pPr marL="457200" lvl="1" indent="0">
              <a:buNone/>
            </a:pPr>
            <a:r>
              <a:rPr lang="fi-FI" dirty="0" smtClean="0"/>
              <a:t>	*</a:t>
            </a:r>
            <a:r>
              <a:rPr lang="fi-FI" dirty="0" err="1" smtClean="0"/>
              <a:t>anti-racist</a:t>
            </a:r>
            <a:r>
              <a:rPr lang="fi-FI" dirty="0" smtClean="0"/>
              <a:t>: ’</a:t>
            </a:r>
            <a:r>
              <a:rPr lang="fi-FI" dirty="0" err="1" smtClean="0"/>
              <a:t>Rhodes</a:t>
            </a:r>
            <a:r>
              <a:rPr lang="fi-FI" dirty="0" smtClean="0"/>
              <a:t> </a:t>
            </a:r>
            <a:r>
              <a:rPr lang="fi-FI" dirty="0" err="1" smtClean="0"/>
              <a:t>must</a:t>
            </a:r>
            <a:r>
              <a:rPr lang="fi-FI" dirty="0" smtClean="0"/>
              <a:t> </a:t>
            </a:r>
            <a:r>
              <a:rPr lang="fi-FI" dirty="0" err="1" smtClean="0"/>
              <a:t>fall</a:t>
            </a:r>
            <a:r>
              <a:rPr lang="fi-FI" dirty="0" smtClean="0"/>
              <a:t>’, ’oh </a:t>
            </a:r>
            <a:r>
              <a:rPr lang="fi-FI" dirty="0" err="1" smtClean="0"/>
              <a:t>she</a:t>
            </a:r>
            <a:r>
              <a:rPr lang="fi-FI" dirty="0" smtClean="0"/>
              <a:t> </a:t>
            </a:r>
            <a:r>
              <a:rPr lang="fi-FI" dirty="0" err="1" smtClean="0"/>
              <a:t>behaves</a:t>
            </a:r>
            <a:r>
              <a:rPr lang="fi-FI" dirty="0" smtClean="0"/>
              <a:t> </a:t>
            </a:r>
            <a:r>
              <a:rPr lang="fi-FI" dirty="0" err="1" smtClean="0"/>
              <a:t>like</a:t>
            </a:r>
            <a:r>
              <a:rPr lang="fi-FI" dirty="0" smtClean="0"/>
              <a:t> a </a:t>
            </a:r>
            <a:r>
              <a:rPr lang="fi-FI" dirty="0" err="1" smtClean="0"/>
              <a:t>madam</a:t>
            </a:r>
            <a:r>
              <a:rPr lang="fi-FI" dirty="0" smtClean="0"/>
              <a:t>’ as a </a:t>
            </a:r>
            <a:r>
              <a:rPr lang="fi-FI" dirty="0" err="1" smtClean="0"/>
              <a:t>representation</a:t>
            </a:r>
            <a:r>
              <a:rPr lang="fi-FI" dirty="0" smtClean="0"/>
              <a:t> </a:t>
            </a:r>
            <a:r>
              <a:rPr lang="fi-FI" dirty="0" smtClean="0"/>
              <a:t>	of </a:t>
            </a:r>
            <a:r>
              <a:rPr lang="fi-FI" dirty="0" smtClean="0"/>
              <a:t>white </a:t>
            </a:r>
            <a:r>
              <a:rPr lang="fi-FI" dirty="0" err="1" smtClean="0"/>
              <a:t>elite</a:t>
            </a:r>
            <a:r>
              <a:rPr lang="fi-FI" dirty="0" smtClean="0"/>
              <a:t> </a:t>
            </a:r>
            <a:r>
              <a:rPr lang="fi-FI" dirty="0" err="1" smtClean="0"/>
              <a:t>colonialism</a:t>
            </a:r>
            <a:endParaRPr lang="fi-FI" dirty="0"/>
          </a:p>
          <a:p>
            <a:pPr marL="457200" lvl="1" indent="0">
              <a:buNone/>
            </a:pPr>
            <a:r>
              <a:rPr lang="fi-FI" dirty="0" smtClean="0"/>
              <a:t>	*</a:t>
            </a:r>
            <a:r>
              <a:rPr lang="fi-FI" dirty="0" err="1" smtClean="0"/>
              <a:t>anti-corruption</a:t>
            </a:r>
            <a:endParaRPr lang="fi-FI" dirty="0" smtClean="0"/>
          </a:p>
          <a:p>
            <a:pPr lvl="1">
              <a:buNone/>
            </a:pPr>
            <a:endParaRPr lang="fi-FI" dirty="0" smtClean="0"/>
          </a:p>
          <a:p>
            <a:pPr lvl="1">
              <a:buNone/>
            </a:pPr>
            <a:r>
              <a:rPr lang="fi-FI" dirty="0" smtClean="0"/>
              <a:t>	*</a:t>
            </a:r>
            <a:r>
              <a:rPr lang="fi-FI" dirty="0" err="1" smtClean="0"/>
              <a:t>more</a:t>
            </a:r>
            <a:r>
              <a:rPr lang="fi-FI" dirty="0" smtClean="0"/>
              <a:t> </a:t>
            </a:r>
            <a:r>
              <a:rPr lang="fi-FI" dirty="0" err="1"/>
              <a:t>u</a:t>
            </a:r>
            <a:r>
              <a:rPr lang="fi-FI" dirty="0" err="1" smtClean="0"/>
              <a:t>nified</a:t>
            </a:r>
            <a:r>
              <a:rPr lang="fi-FI" dirty="0" smtClean="0"/>
              <a:t> </a:t>
            </a:r>
            <a:r>
              <a:rPr lang="fi-FI" dirty="0" err="1" smtClean="0"/>
              <a:t>messaging</a:t>
            </a:r>
            <a:r>
              <a:rPr lang="fi-FI" dirty="0" smtClean="0"/>
              <a:t> </a:t>
            </a:r>
            <a:r>
              <a:rPr lang="fi-FI" dirty="0" err="1" smtClean="0"/>
              <a:t>across</a:t>
            </a:r>
            <a:r>
              <a:rPr lang="fi-FI" dirty="0" smtClean="0"/>
              <a:t> </a:t>
            </a:r>
            <a:r>
              <a:rPr lang="fi-FI" dirty="0" err="1" smtClean="0"/>
              <a:t>platforms</a:t>
            </a:r>
            <a:r>
              <a:rPr lang="fi-FI" dirty="0" smtClean="0"/>
              <a:t> </a:t>
            </a:r>
            <a:r>
              <a:rPr lang="fi-FI" dirty="0" err="1" smtClean="0"/>
              <a:t>yet</a:t>
            </a:r>
            <a:r>
              <a:rPr lang="fi-FI" dirty="0" smtClean="0"/>
              <a:t> </a:t>
            </a:r>
            <a:r>
              <a:rPr lang="fi-FI" dirty="0" err="1" smtClean="0"/>
              <a:t>still</a:t>
            </a:r>
            <a:r>
              <a:rPr lang="fi-FI" dirty="0" smtClean="0"/>
              <a:t> </a:t>
            </a:r>
            <a:r>
              <a:rPr lang="fi-FI" dirty="0" err="1" smtClean="0"/>
              <a:t>militarized</a:t>
            </a:r>
            <a:r>
              <a:rPr lang="fi-FI" dirty="0" smtClean="0"/>
              <a:t> in </a:t>
            </a:r>
            <a:r>
              <a:rPr lang="fi-FI" dirty="0" err="1" smtClean="0"/>
              <a:t>style</a:t>
            </a:r>
            <a:r>
              <a:rPr lang="fi-FI" dirty="0" smtClean="0"/>
              <a:t> and </a:t>
            </a:r>
            <a:r>
              <a:rPr lang="fi-FI" dirty="0" err="1" smtClean="0"/>
              <a:t>form</a:t>
            </a:r>
            <a:r>
              <a:rPr lang="fi-FI" dirty="0" smtClean="0"/>
              <a:t> (’</a:t>
            </a:r>
            <a:r>
              <a:rPr lang="fi-FI" dirty="0" err="1" smtClean="0"/>
              <a:t>war</a:t>
            </a:r>
            <a:r>
              <a:rPr lang="fi-FI" dirty="0" smtClean="0"/>
              <a:t> </a:t>
            </a:r>
            <a:r>
              <a:rPr lang="fi-FI" dirty="0" err="1" smtClean="0"/>
              <a:t>council</a:t>
            </a:r>
            <a:r>
              <a:rPr lang="fi-FI" dirty="0" smtClean="0"/>
              <a:t>’, ’</a:t>
            </a:r>
            <a:r>
              <a:rPr lang="fi-FI" dirty="0" err="1" smtClean="0"/>
              <a:t>we</a:t>
            </a:r>
            <a:r>
              <a:rPr lang="fi-FI" dirty="0" smtClean="0"/>
              <a:t> </a:t>
            </a:r>
            <a:r>
              <a:rPr lang="fi-FI" dirty="0" err="1" smtClean="0"/>
              <a:t>send</a:t>
            </a:r>
            <a:r>
              <a:rPr lang="fi-FI" dirty="0" smtClean="0"/>
              <a:t> </a:t>
            </a:r>
            <a:r>
              <a:rPr lang="fi-FI" dirty="0" err="1" smtClean="0"/>
              <a:t>revolutionary</a:t>
            </a:r>
            <a:r>
              <a:rPr lang="fi-FI" dirty="0" smtClean="0"/>
              <a:t> </a:t>
            </a:r>
            <a:r>
              <a:rPr lang="fi-FI" dirty="0" err="1" smtClean="0"/>
              <a:t>condolesences</a:t>
            </a:r>
            <a:r>
              <a:rPr lang="fi-FI" dirty="0" smtClean="0"/>
              <a:t>’, </a:t>
            </a:r>
            <a:r>
              <a:rPr lang="fi-FI" dirty="0" err="1" smtClean="0"/>
              <a:t>red</a:t>
            </a:r>
            <a:r>
              <a:rPr lang="fi-FI" dirty="0" smtClean="0"/>
              <a:t> </a:t>
            </a:r>
            <a:r>
              <a:rPr lang="fi-FI" dirty="0" err="1" smtClean="0"/>
              <a:t>beret</a:t>
            </a:r>
            <a:r>
              <a:rPr lang="fi-FI" dirty="0" smtClean="0"/>
              <a:t>, </a:t>
            </a:r>
            <a:r>
              <a:rPr lang="fi-FI" dirty="0" err="1" smtClean="0"/>
              <a:t>militarized</a:t>
            </a:r>
            <a:r>
              <a:rPr lang="fi-FI" dirty="0" smtClean="0"/>
              <a:t> </a:t>
            </a:r>
            <a:r>
              <a:rPr lang="fi-FI" dirty="0" err="1" smtClean="0"/>
              <a:t>clothing</a:t>
            </a:r>
            <a:r>
              <a:rPr lang="fi-FI" dirty="0" smtClean="0"/>
              <a:t>, </a:t>
            </a:r>
            <a:r>
              <a:rPr lang="fi-FI" dirty="0" err="1" smtClean="0"/>
              <a:t>singing</a:t>
            </a:r>
            <a:r>
              <a:rPr lang="fi-FI" dirty="0" smtClean="0"/>
              <a:t>, </a:t>
            </a:r>
            <a:r>
              <a:rPr lang="fi-FI" dirty="0" err="1" smtClean="0"/>
              <a:t>mass</a:t>
            </a:r>
            <a:r>
              <a:rPr lang="fi-FI" dirty="0" smtClean="0"/>
              <a:t> </a:t>
            </a:r>
            <a:r>
              <a:rPr lang="fi-FI" dirty="0" err="1" smtClean="0"/>
              <a:t>movement</a:t>
            </a:r>
            <a:r>
              <a:rPr lang="fi-FI" dirty="0" smtClean="0"/>
              <a:t> and </a:t>
            </a:r>
            <a:r>
              <a:rPr lang="fi-FI" dirty="0" err="1" smtClean="0"/>
              <a:t>following</a:t>
            </a:r>
            <a:r>
              <a:rPr lang="fi-FI" dirty="0" smtClean="0"/>
              <a:t>, Commander in </a:t>
            </a:r>
            <a:r>
              <a:rPr lang="fi-FI" dirty="0" err="1" smtClean="0"/>
              <a:t>Chief</a:t>
            </a:r>
            <a:r>
              <a:rPr lang="fi-FI" dirty="0" smtClean="0"/>
              <a:t>, Central </a:t>
            </a:r>
            <a:r>
              <a:rPr lang="fi-FI" dirty="0" err="1" smtClean="0"/>
              <a:t>Command</a:t>
            </a:r>
            <a:r>
              <a:rPr lang="fi-FI" dirty="0" smtClean="0"/>
              <a:t> </a:t>
            </a:r>
            <a:r>
              <a:rPr lang="fi-FI" dirty="0" err="1" smtClean="0"/>
              <a:t>Team</a:t>
            </a:r>
            <a:r>
              <a:rPr lang="fi-FI" dirty="0" smtClean="0"/>
              <a:t> )</a:t>
            </a:r>
          </a:p>
          <a:p>
            <a:endParaRPr lang="fi-FI" dirty="0" smtClean="0"/>
          </a:p>
          <a:p>
            <a:endParaRPr lang="fi-FI" dirty="0"/>
          </a:p>
        </p:txBody>
      </p:sp>
    </p:spTree>
    <p:extLst>
      <p:ext uri="{BB962C8B-B14F-4D97-AF65-F5344CB8AC3E}">
        <p14:creationId xmlns:p14="http://schemas.microsoft.com/office/powerpoint/2010/main" val="2130102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735138"/>
          </a:xfrm>
        </p:spPr>
        <p:txBody>
          <a:bodyPr/>
          <a:lstStyle/>
          <a:p>
            <a:r>
              <a:rPr lang="en-US" sz="2800" b="1" dirty="0" smtClean="0">
                <a:latin typeface="Times New Roman"/>
                <a:cs typeface="Times New Roman"/>
              </a:rPr>
              <a:t>Building the Ethnographic Case: Contained Young Lives, Intergenerational Conflict and the Power of History/Memory</a:t>
            </a:r>
            <a:endParaRPr lang="en-US" sz="2800" b="1" dirty="0">
              <a:latin typeface="Times New Roman"/>
              <a:cs typeface="Times New Roman"/>
            </a:endParaRPr>
          </a:p>
        </p:txBody>
      </p:sp>
      <p:sp>
        <p:nvSpPr>
          <p:cNvPr id="3" name="Content Placeholder 2"/>
          <p:cNvSpPr>
            <a:spLocks noGrp="1"/>
          </p:cNvSpPr>
          <p:nvPr>
            <p:ph idx="1"/>
          </p:nvPr>
        </p:nvSpPr>
        <p:spPr>
          <a:xfrm>
            <a:off x="914400" y="1735138"/>
            <a:ext cx="7313613" cy="5122862"/>
          </a:xfrm>
        </p:spPr>
        <p:txBody>
          <a:bodyPr>
            <a:normAutofit fontScale="85000" lnSpcReduction="20000"/>
          </a:bodyPr>
          <a:lstStyle/>
          <a:p>
            <a:pPr marL="0" indent="0">
              <a:buNone/>
            </a:pPr>
            <a:r>
              <a:rPr lang="en-US" sz="2000" dirty="0" smtClean="0">
                <a:latin typeface="Times New Roman"/>
                <a:cs typeface="Times New Roman"/>
              </a:rPr>
              <a:t>*examine </a:t>
            </a:r>
            <a:r>
              <a:rPr lang="en-US" sz="2000" dirty="0">
                <a:latin typeface="Times New Roman"/>
                <a:cs typeface="Times New Roman"/>
              </a:rPr>
              <a:t>how the embodiment of racial conflict and urban change are expressed through young people’s </a:t>
            </a:r>
            <a:r>
              <a:rPr lang="en-US" sz="2000" dirty="0" smtClean="0">
                <a:latin typeface="Times New Roman"/>
                <a:cs typeface="Times New Roman"/>
              </a:rPr>
              <a:t>political narratives and popular discourses (EDL), and symbolically through insignias and other forms of embodiment. </a:t>
            </a:r>
            <a:endParaRPr lang="en-US" sz="2000" dirty="0">
              <a:latin typeface="Times New Roman"/>
              <a:cs typeface="Times New Roman"/>
            </a:endParaRPr>
          </a:p>
          <a:p>
            <a:pPr marL="0" indent="0">
              <a:buNone/>
            </a:pPr>
            <a:r>
              <a:rPr lang="en-US" sz="2000" dirty="0" smtClean="0"/>
              <a:t>*</a:t>
            </a:r>
            <a:r>
              <a:rPr lang="en-US" sz="2000" dirty="0" smtClean="0">
                <a:latin typeface="Times New Roman"/>
                <a:cs typeface="Times New Roman"/>
              </a:rPr>
              <a:t>examine variations of this historically/temporally, particularly in relation to securitization and surveillance</a:t>
            </a:r>
          </a:p>
          <a:p>
            <a:pPr marL="0" indent="0">
              <a:buNone/>
            </a:pPr>
            <a:r>
              <a:rPr lang="en-US" sz="2000" dirty="0"/>
              <a:t>[</a:t>
            </a:r>
            <a:r>
              <a:rPr lang="en-US" sz="2000" i="1" dirty="0" smtClean="0"/>
              <a:t>History as a conjectural moment and as extended narrative across generations, </a:t>
            </a:r>
            <a:r>
              <a:rPr lang="en-US" sz="2000" i="1" dirty="0" err="1" smtClean="0"/>
              <a:t>Ricoeur</a:t>
            </a:r>
            <a:r>
              <a:rPr lang="en-US" sz="2000" i="1" dirty="0" smtClean="0"/>
              <a:t> on culture as a representation of temporality which is stretched and not fixed</a:t>
            </a:r>
            <a:r>
              <a:rPr lang="en-US" sz="2000" dirty="0" smtClean="0"/>
              <a:t>]</a:t>
            </a:r>
          </a:p>
          <a:p>
            <a:pPr marL="0" indent="0">
              <a:buNone/>
            </a:pPr>
            <a:r>
              <a:rPr lang="en-US" sz="2000" dirty="0" err="1"/>
              <a:t>Ricouerian</a:t>
            </a:r>
            <a:r>
              <a:rPr lang="en-US" sz="2000" dirty="0"/>
              <a:t> notion of the narrative imagination striving toward utopian view yet being pulled back into dystopian life worlds</a:t>
            </a:r>
          </a:p>
          <a:p>
            <a:pPr marL="0" indent="0">
              <a:buNone/>
            </a:pPr>
            <a:r>
              <a:rPr lang="en-US" sz="2000" dirty="0"/>
              <a:t>History and memory as important resources for understanding ourselves in time, and time in ourselves, as well as surveillance and just policing</a:t>
            </a:r>
          </a:p>
          <a:p>
            <a:pPr marL="0" indent="0">
              <a:buNone/>
            </a:pPr>
            <a:r>
              <a:rPr lang="en-GB" sz="2000" dirty="0"/>
              <a:t>‘The two ways of making history are always inextricably linked, with the latter ceaselessly striving, through interpretation, to complete the meaning of the actions of the former.  History remains the event of the past just as it is also the event of interpreting that self-same past – by way of that surplus meaning which is always generated by the actions and utterances of historical actors – in the present.’  Gardner (2010) </a:t>
            </a:r>
          </a:p>
          <a:p>
            <a:pPr marL="0" indent="0">
              <a:buNone/>
            </a:pPr>
            <a:endParaRPr lang="en-US" sz="2000" u="sng" dirty="0"/>
          </a:p>
        </p:txBody>
      </p:sp>
    </p:spTree>
    <p:extLst>
      <p:ext uri="{BB962C8B-B14F-4D97-AF65-F5344CB8AC3E}">
        <p14:creationId xmlns:p14="http://schemas.microsoft.com/office/powerpoint/2010/main" val="3908523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Masculinization of Space and Nation</a:t>
            </a:r>
          </a:p>
          <a:p>
            <a:r>
              <a:rPr lang="en-US" dirty="0" smtClean="0"/>
              <a:t>Militarization and Border Control</a:t>
            </a:r>
          </a:p>
          <a:p>
            <a:r>
              <a:rPr lang="en-US" dirty="0" smtClean="0"/>
              <a:t>Reimagining ‘Multicultural’ Britain</a:t>
            </a:r>
          </a:p>
          <a:p>
            <a:r>
              <a:rPr lang="en-US" dirty="0" smtClean="0"/>
              <a:t>Securitization and Protection</a:t>
            </a:r>
            <a:endParaRPr lang="en-US" dirty="0"/>
          </a:p>
        </p:txBody>
      </p:sp>
    </p:spTree>
    <p:extLst>
      <p:ext uri="{BB962C8B-B14F-4D97-AF65-F5344CB8AC3E}">
        <p14:creationId xmlns:p14="http://schemas.microsoft.com/office/powerpoint/2010/main" val="3638679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4162"/>
            <a:ext cx="7313613" cy="1231900"/>
          </a:xfrm>
        </p:spPr>
        <p:txBody>
          <a:bodyPr/>
          <a:lstStyle/>
          <a:p>
            <a:r>
              <a:rPr lang="en-US" sz="2400" b="1" dirty="0" smtClean="0">
                <a:latin typeface="Times New Roman"/>
                <a:cs typeface="Times New Roman"/>
              </a:rPr>
              <a:t>Case Study Site 2: South Africa</a:t>
            </a:r>
            <a:br>
              <a:rPr lang="en-US" sz="2400" b="1" dirty="0" smtClean="0">
                <a:latin typeface="Times New Roman"/>
                <a:cs typeface="Times New Roman"/>
              </a:rPr>
            </a:br>
            <a:r>
              <a:rPr lang="en-US" sz="2400" b="1" dirty="0" smtClean="0">
                <a:latin typeface="Times New Roman"/>
                <a:cs typeface="Times New Roman"/>
              </a:rPr>
              <a:t>Cape Flats</a:t>
            </a:r>
            <a:endParaRPr lang="en-US" sz="2400" b="1" dirty="0">
              <a:latin typeface="Times New Roman"/>
              <a:cs typeface="Times New Roman"/>
            </a:endParaRPr>
          </a:p>
        </p:txBody>
      </p:sp>
      <p:sp>
        <p:nvSpPr>
          <p:cNvPr id="3" name="Content Placeholder 2"/>
          <p:cNvSpPr>
            <a:spLocks noGrp="1"/>
          </p:cNvSpPr>
          <p:nvPr>
            <p:ph idx="1"/>
          </p:nvPr>
        </p:nvSpPr>
        <p:spPr>
          <a:xfrm>
            <a:off x="457200" y="838200"/>
            <a:ext cx="7313613" cy="4953000"/>
          </a:xfrm>
        </p:spPr>
        <p:txBody>
          <a:bodyPr/>
          <a:lstStyle/>
          <a:p>
            <a:pPr marL="0" indent="0">
              <a:buNone/>
            </a:pPr>
            <a:r>
              <a:rPr lang="en-US" dirty="0" smtClean="0"/>
              <a:t>Cape town suburbs, ‘</a:t>
            </a:r>
            <a:r>
              <a:rPr lang="en-US" dirty="0" err="1" smtClean="0"/>
              <a:t>coloured</a:t>
            </a:r>
            <a:r>
              <a:rPr lang="en-US" dirty="0" smtClean="0"/>
              <a:t>’ majority (largest Muslim suburban population in South Africa)</a:t>
            </a:r>
          </a:p>
          <a:p>
            <a:r>
              <a:rPr lang="en-US" dirty="0" smtClean="0"/>
              <a:t>Highest gun crime, unregulated township settlements</a:t>
            </a:r>
          </a:p>
          <a:p>
            <a:r>
              <a:rPr lang="en-US" dirty="0" smtClean="0"/>
              <a:t>Close links with private security and police</a:t>
            </a:r>
          </a:p>
          <a:p>
            <a:r>
              <a:rPr lang="en-US" dirty="0" smtClean="0"/>
              <a:t>Police paid extra to </a:t>
            </a:r>
            <a:r>
              <a:rPr lang="en-US" dirty="0" err="1" smtClean="0"/>
              <a:t>parol</a:t>
            </a:r>
            <a:r>
              <a:rPr lang="en-US" dirty="0" smtClean="0"/>
              <a:t> LH </a:t>
            </a:r>
          </a:p>
          <a:p>
            <a:r>
              <a:rPr lang="en-US" dirty="0" smtClean="0"/>
              <a:t>Dispersals of District 6</a:t>
            </a:r>
            <a:endParaRPr lang="en-US" dirty="0"/>
          </a:p>
        </p:txBody>
      </p:sp>
      <p:pic>
        <p:nvPicPr>
          <p:cNvPr id="4" name="Picture 3"/>
          <p:cNvPicPr>
            <a:picLocks noChangeAspect="1"/>
          </p:cNvPicPr>
          <p:nvPr/>
        </p:nvPicPr>
        <p:blipFill>
          <a:blip r:embed="rId2"/>
          <a:stretch>
            <a:fillRect/>
          </a:stretch>
        </p:blipFill>
        <p:spPr>
          <a:xfrm>
            <a:off x="7213600" y="711200"/>
            <a:ext cx="1816100" cy="2159000"/>
          </a:xfrm>
          <a:prstGeom prst="rect">
            <a:avLst/>
          </a:prstGeom>
        </p:spPr>
      </p:pic>
      <p:pic>
        <p:nvPicPr>
          <p:cNvPr id="5" name="Picture 4"/>
          <p:cNvPicPr>
            <a:picLocks noChangeAspect="1"/>
          </p:cNvPicPr>
          <p:nvPr/>
        </p:nvPicPr>
        <p:blipFill>
          <a:blip r:embed="rId3"/>
          <a:stretch>
            <a:fillRect/>
          </a:stretch>
        </p:blipFill>
        <p:spPr>
          <a:xfrm>
            <a:off x="4965700" y="3035300"/>
            <a:ext cx="4064000" cy="2654300"/>
          </a:xfrm>
          <a:prstGeom prst="rect">
            <a:avLst/>
          </a:prstGeom>
        </p:spPr>
      </p:pic>
    </p:spTree>
    <p:extLst>
      <p:ext uri="{BB962C8B-B14F-4D97-AF65-F5344CB8AC3E}">
        <p14:creationId xmlns:p14="http://schemas.microsoft.com/office/powerpoint/2010/main" val="19659908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 Flats</a:t>
            </a:r>
            <a:endParaRPr lang="en-US" dirty="0"/>
          </a:p>
        </p:txBody>
      </p:sp>
      <p:pic>
        <p:nvPicPr>
          <p:cNvPr id="4" name="Content Placeholder 3" descr="IMG_0063.JPG"/>
          <p:cNvPicPr>
            <a:picLocks noGrp="1" noChangeAspect="1"/>
          </p:cNvPicPr>
          <p:nvPr>
            <p:ph idx="1"/>
          </p:nvPr>
        </p:nvPicPr>
        <p:blipFill>
          <a:blip r:embed="rId2">
            <a:extLst>
              <a:ext uri="{28A0092B-C50C-407E-A947-70E740481C1C}">
                <a14:useLocalDpi xmlns:a14="http://schemas.microsoft.com/office/drawing/2010/main" val="0"/>
              </a:ext>
            </a:extLst>
          </a:blip>
          <a:srcRect t="13352" b="13352"/>
          <a:stretch>
            <a:fillRect/>
          </a:stretch>
        </p:blipFill>
        <p:spPr/>
      </p:pic>
    </p:spTree>
    <p:extLst>
      <p:ext uri="{BB962C8B-B14F-4D97-AF65-F5344CB8AC3E}">
        <p14:creationId xmlns:p14="http://schemas.microsoft.com/office/powerpoint/2010/main" val="33027363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148.JPG"/>
          <p:cNvPicPr>
            <a:picLocks noGrp="1" noChangeAspect="1"/>
          </p:cNvPicPr>
          <p:nvPr>
            <p:ph idx="1"/>
          </p:nvPr>
        </p:nvPicPr>
        <p:blipFill>
          <a:blip r:embed="rId2">
            <a:extLst>
              <a:ext uri="{28A0092B-C50C-407E-A947-70E740481C1C}">
                <a14:useLocalDpi xmlns:a14="http://schemas.microsoft.com/office/drawing/2010/main" val="0"/>
              </a:ext>
            </a:extLst>
          </a:blip>
          <a:srcRect t="13043" b="13043"/>
          <a:stretch>
            <a:fillRect/>
          </a:stretch>
        </p:blipFill>
        <p:spPr/>
      </p:pic>
    </p:spTree>
    <p:extLst>
      <p:ext uri="{BB962C8B-B14F-4D97-AF65-F5344CB8AC3E}">
        <p14:creationId xmlns:p14="http://schemas.microsoft.com/office/powerpoint/2010/main" val="12877623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nature of Surveillance, Expulsion and Dispersed Youth</a:t>
            </a:r>
            <a:endParaRPr lang="en-US" dirty="0"/>
          </a:p>
        </p:txBody>
      </p:sp>
      <p:pic>
        <p:nvPicPr>
          <p:cNvPr id="4" name="Content Placeholder 3" descr="image0001.jpg"/>
          <p:cNvPicPr>
            <a:picLocks noGrp="1" noChangeAspect="1"/>
          </p:cNvPicPr>
          <p:nvPr>
            <p:ph idx="1"/>
          </p:nvPr>
        </p:nvPicPr>
        <p:blipFill>
          <a:blip r:embed="rId2" cstate="print">
            <a:extLst>
              <a:ext uri="{28A0092B-C50C-407E-A947-70E740481C1C}">
                <a14:useLocalDpi xmlns:a14="http://schemas.microsoft.com/office/drawing/2010/main" val="0"/>
              </a:ext>
            </a:extLst>
          </a:blip>
          <a:srcRect t="30419" b="30419"/>
          <a:stretch>
            <a:fillRect/>
          </a:stretch>
        </p:blipFill>
        <p:spPr>
          <a:xfrm>
            <a:off x="914400" y="1963738"/>
            <a:ext cx="7313613" cy="4056062"/>
          </a:xfrm>
        </p:spPr>
      </p:pic>
    </p:spTree>
    <p:extLst>
      <p:ext uri="{BB962C8B-B14F-4D97-AF65-F5344CB8AC3E}">
        <p14:creationId xmlns:p14="http://schemas.microsoft.com/office/powerpoint/2010/main" val="8066387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0003.jpg"/>
          <p:cNvPicPr>
            <a:picLocks noGrp="1" noChangeAspect="1"/>
          </p:cNvPicPr>
          <p:nvPr>
            <p:ph idx="1"/>
          </p:nvPr>
        </p:nvPicPr>
        <p:blipFill>
          <a:blip r:embed="rId2" cstate="print">
            <a:extLst>
              <a:ext uri="{28A0092B-C50C-407E-A947-70E740481C1C}">
                <a14:useLocalDpi xmlns:a14="http://schemas.microsoft.com/office/drawing/2010/main" val="0"/>
              </a:ext>
            </a:extLst>
          </a:blip>
          <a:srcRect t="30419" b="30419"/>
          <a:stretch>
            <a:fillRect/>
          </a:stretch>
        </p:blipFill>
        <p:spPr>
          <a:xfrm rot="5400000">
            <a:off x="914400" y="1735138"/>
            <a:ext cx="7313613" cy="4056062"/>
          </a:xfrm>
        </p:spPr>
      </p:pic>
    </p:spTree>
    <p:extLst>
      <p:ext uri="{BB962C8B-B14F-4D97-AF65-F5344CB8AC3E}">
        <p14:creationId xmlns:p14="http://schemas.microsoft.com/office/powerpoint/2010/main" val="8705347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 of Enslavement and Movement to the Cape Horn</a:t>
            </a:r>
            <a:endParaRPr lang="en-US" dirty="0"/>
          </a:p>
        </p:txBody>
      </p:sp>
      <p:pic>
        <p:nvPicPr>
          <p:cNvPr id="4" name="Content Placeholder 3" descr="IMG_0020.JPG"/>
          <p:cNvPicPr>
            <a:picLocks noGrp="1" noChangeAspect="1"/>
          </p:cNvPicPr>
          <p:nvPr>
            <p:ph idx="1"/>
          </p:nvPr>
        </p:nvPicPr>
        <p:blipFill>
          <a:blip r:embed="rId2">
            <a:extLst>
              <a:ext uri="{28A0092B-C50C-407E-A947-70E740481C1C}">
                <a14:useLocalDpi xmlns:a14="http://schemas.microsoft.com/office/drawing/2010/main" val="0"/>
              </a:ext>
            </a:extLst>
          </a:blip>
          <a:srcRect t="13352" b="13352"/>
          <a:stretch>
            <a:fillRect/>
          </a:stretch>
        </p:blipFill>
        <p:spPr/>
      </p:pic>
    </p:spTree>
    <p:extLst>
      <p:ext uri="{BB962C8B-B14F-4D97-AF65-F5344CB8AC3E}">
        <p14:creationId xmlns:p14="http://schemas.microsoft.com/office/powerpoint/2010/main" val="2063130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Normalizing Violence and Expulsion: Youth accounts of Confinement and Containment</a:t>
            </a:r>
            <a:endParaRPr lang="en-US" sz="3200" dirty="0"/>
          </a:p>
        </p:txBody>
      </p:sp>
      <p:sp>
        <p:nvSpPr>
          <p:cNvPr id="3" name="Content Placeholder 2"/>
          <p:cNvSpPr>
            <a:spLocks noGrp="1"/>
          </p:cNvSpPr>
          <p:nvPr>
            <p:ph idx="1"/>
          </p:nvPr>
        </p:nvSpPr>
        <p:spPr>
          <a:xfrm>
            <a:off x="914400" y="1544638"/>
            <a:ext cx="7313613" cy="4056062"/>
          </a:xfrm>
        </p:spPr>
        <p:txBody>
          <a:bodyPr>
            <a:normAutofit fontScale="25000" lnSpcReduction="20000"/>
          </a:bodyPr>
          <a:lstStyle/>
          <a:p>
            <a:pPr marL="0" indent="0">
              <a:buNone/>
            </a:pPr>
            <a:r>
              <a:rPr lang="en-US" sz="6200" dirty="0" err="1" smtClean="0"/>
              <a:t>Spatializing</a:t>
            </a:r>
            <a:r>
              <a:rPr lang="en-US" sz="6200" dirty="0" smtClean="0"/>
              <a:t> the Gangster metaphor as dividing practice in schools and townships</a:t>
            </a:r>
          </a:p>
          <a:p>
            <a:pPr marL="0" indent="0">
              <a:buNone/>
            </a:pPr>
            <a:r>
              <a:rPr lang="en-US" sz="6200" dirty="0" smtClean="0"/>
              <a:t>R: Are you scared in the townships or at school? Thabo: I have family members who are in the </a:t>
            </a:r>
            <a:r>
              <a:rPr lang="en-US" sz="6200" dirty="0" err="1" smtClean="0"/>
              <a:t>gangs..I</a:t>
            </a:r>
            <a:r>
              <a:rPr lang="en-US" sz="6200" dirty="0" smtClean="0"/>
              <a:t> know a lot of people so I am not </a:t>
            </a:r>
            <a:r>
              <a:rPr lang="en-US" sz="6200" dirty="0" err="1" smtClean="0"/>
              <a:t>afraid..I</a:t>
            </a:r>
            <a:r>
              <a:rPr lang="en-US" sz="6200" dirty="0" smtClean="0"/>
              <a:t> walk alone to school and take a different route because if I walk with the group I’ll be seen as one…they live on one side of the township and I live on the other…I stay on my </a:t>
            </a:r>
            <a:r>
              <a:rPr lang="en-US" sz="6200" dirty="0" err="1" smtClean="0"/>
              <a:t>road..I</a:t>
            </a:r>
            <a:r>
              <a:rPr lang="en-US" sz="6200" dirty="0" smtClean="0"/>
              <a:t> stay in and stay </a:t>
            </a:r>
            <a:r>
              <a:rPr lang="en-US" sz="6200" dirty="0" err="1" smtClean="0"/>
              <a:t>away..in</a:t>
            </a:r>
            <a:r>
              <a:rPr lang="en-US" sz="6200" dirty="0" smtClean="0"/>
              <a:t> my own road not a lot of people are finishing </a:t>
            </a:r>
            <a:r>
              <a:rPr lang="en-US" sz="6200" dirty="0" err="1" smtClean="0"/>
              <a:t>school..and</a:t>
            </a:r>
            <a:r>
              <a:rPr lang="en-US" sz="6200" dirty="0" smtClean="0"/>
              <a:t> they follow your footsteps. School territories influenced by where people live. They get control of the territory</a:t>
            </a:r>
          </a:p>
          <a:p>
            <a:pPr marL="0" indent="0">
              <a:buNone/>
            </a:pPr>
            <a:r>
              <a:rPr lang="en-US" sz="6200" dirty="0" err="1" smtClean="0"/>
              <a:t>Mawani</a:t>
            </a:r>
            <a:r>
              <a:rPr lang="en-US" sz="6200" dirty="0" smtClean="0"/>
              <a:t>: in </a:t>
            </a:r>
            <a:r>
              <a:rPr lang="en-US" sz="6200" dirty="0" err="1" smtClean="0"/>
              <a:t>Manneberg</a:t>
            </a:r>
            <a:r>
              <a:rPr lang="en-US" sz="6200" dirty="0" smtClean="0"/>
              <a:t> there are </a:t>
            </a:r>
            <a:r>
              <a:rPr lang="en-US" sz="6200" dirty="0" err="1" smtClean="0"/>
              <a:t>wanna</a:t>
            </a:r>
            <a:r>
              <a:rPr lang="en-US" sz="6200" dirty="0" smtClean="0"/>
              <a:t> be gangster and if you want to be a gangster you must do what they do….the dangerous areas are </a:t>
            </a:r>
            <a:r>
              <a:rPr lang="en-US" sz="6200" dirty="0" err="1" smtClean="0"/>
              <a:t>Bonteheuwel</a:t>
            </a:r>
            <a:r>
              <a:rPr lang="en-US" sz="6200" dirty="0" smtClean="0"/>
              <a:t>, the Clubs in Cape town…I see the gangsters’ faces and I avoid them and in the school there is lots and lots of fighting, stabbing. I can’t go anywhere. I’m used to staying in. I don’t go out. </a:t>
            </a:r>
          </a:p>
          <a:p>
            <a:pPr marL="0" indent="0">
              <a:buNone/>
            </a:pPr>
            <a:r>
              <a:rPr lang="en-US" sz="6200" dirty="0" err="1" smtClean="0"/>
              <a:t>Sinbabi</a:t>
            </a:r>
            <a:r>
              <a:rPr lang="en-US" sz="6200" dirty="0" smtClean="0"/>
              <a:t>: You get forced into </a:t>
            </a:r>
            <a:r>
              <a:rPr lang="en-US" sz="6200" dirty="0" err="1" smtClean="0"/>
              <a:t>fights..its</a:t>
            </a:r>
            <a:r>
              <a:rPr lang="en-US" sz="6200" dirty="0" smtClean="0"/>
              <a:t> normal, its part of life, its mostly </a:t>
            </a:r>
            <a:r>
              <a:rPr lang="en-US" sz="6200" dirty="0" err="1" smtClean="0"/>
              <a:t>boys..some</a:t>
            </a:r>
            <a:r>
              <a:rPr lang="en-US" sz="6200" dirty="0" smtClean="0"/>
              <a:t> people say I look like a gangster. They live on one side but try to control the whole township so we have to stay away and stay inside.</a:t>
            </a:r>
          </a:p>
          <a:p>
            <a:pPr marL="0" indent="0">
              <a:buNone/>
            </a:pPr>
            <a:r>
              <a:rPr lang="en-US" sz="6200" dirty="0" err="1" smtClean="0"/>
              <a:t>Ellouise</a:t>
            </a:r>
            <a:r>
              <a:rPr lang="en-US" sz="6200" dirty="0" smtClean="0"/>
              <a:t>: my daddy was shot by a gang member…I feel scared about being shot, safest place is at home but its not right for us to be involved but there is nothing for us to do in the townships now to support </a:t>
            </a:r>
            <a:r>
              <a:rPr lang="en-US" sz="6200" dirty="0" err="1" smtClean="0"/>
              <a:t>activities..its</a:t>
            </a:r>
            <a:r>
              <a:rPr lang="en-US" sz="6200" dirty="0" smtClean="0"/>
              <a:t> all just faded away…and seriously when I see certain people I feel </a:t>
            </a:r>
            <a:r>
              <a:rPr lang="en-US" sz="6200" dirty="0" err="1" smtClean="0"/>
              <a:t>scared..On</a:t>
            </a:r>
            <a:r>
              <a:rPr lang="en-US" sz="6200" dirty="0" smtClean="0"/>
              <a:t> Sunday night my uncle – he is not in a gang – and he got </a:t>
            </a:r>
            <a:r>
              <a:rPr lang="en-US" sz="6200" dirty="0" err="1" smtClean="0"/>
              <a:t>stabbed..they</a:t>
            </a:r>
            <a:r>
              <a:rPr lang="en-US" sz="6200" dirty="0" smtClean="0"/>
              <a:t> were trying to have fun…basically they are kids…children with an evil </a:t>
            </a:r>
            <a:r>
              <a:rPr lang="en-US" sz="6200" dirty="0" err="1" smtClean="0"/>
              <a:t>mind..they</a:t>
            </a:r>
            <a:r>
              <a:rPr lang="en-US" sz="6200" dirty="0" smtClean="0"/>
              <a:t> have no </a:t>
            </a:r>
            <a:r>
              <a:rPr lang="en-US" sz="6200" dirty="0" err="1" smtClean="0"/>
              <a:t>limits..then</a:t>
            </a:r>
            <a:r>
              <a:rPr lang="en-US" sz="6200" dirty="0" smtClean="0"/>
              <a:t> in July 2913, shots were fired into the the </a:t>
            </a:r>
            <a:r>
              <a:rPr lang="en-US" sz="6200" dirty="0" err="1" smtClean="0"/>
              <a:t>school..I</a:t>
            </a:r>
            <a:r>
              <a:rPr lang="en-US" sz="6200" dirty="0" smtClean="0"/>
              <a:t> was traumatized, trauma </a:t>
            </a:r>
            <a:r>
              <a:rPr lang="en-US" sz="6200" dirty="0" err="1" smtClean="0"/>
              <a:t>centre</a:t>
            </a:r>
            <a:r>
              <a:rPr lang="en-US" sz="6200" dirty="0" smtClean="0"/>
              <a:t> helped us though.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74275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Policing Entanglements and Non-Action</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Thabo: Police are in on it, there is no use for the police, like they are organizing</a:t>
            </a:r>
          </a:p>
          <a:p>
            <a:pPr marL="0" indent="0">
              <a:buNone/>
            </a:pPr>
            <a:r>
              <a:rPr lang="en-US" dirty="0" smtClean="0"/>
              <a:t>Gangs get guns from the police and don’t do anything</a:t>
            </a:r>
          </a:p>
          <a:p>
            <a:pPr marL="0" indent="0">
              <a:buNone/>
            </a:pPr>
            <a:r>
              <a:rPr lang="en-US" dirty="0" smtClean="0"/>
              <a:t>You can still get stabbed if a police officer is </a:t>
            </a:r>
            <a:r>
              <a:rPr lang="en-US" dirty="0" err="1" smtClean="0"/>
              <a:t>here..trying</a:t>
            </a:r>
            <a:r>
              <a:rPr lang="en-US" dirty="0" smtClean="0"/>
              <a:t> to watch in a group</a:t>
            </a:r>
            <a:endParaRPr lang="en-US" dirty="0"/>
          </a:p>
          <a:p>
            <a:pPr marL="0" indent="0">
              <a:buNone/>
            </a:pPr>
            <a:r>
              <a:rPr lang="en-US" dirty="0" smtClean="0"/>
              <a:t>Its mostly the boys that are searched and their families are gangsters</a:t>
            </a:r>
          </a:p>
          <a:p>
            <a:pPr marL="0" indent="0">
              <a:buNone/>
            </a:pPr>
            <a:r>
              <a:rPr lang="en-US" dirty="0" err="1" smtClean="0"/>
              <a:t>Tamade</a:t>
            </a:r>
            <a:r>
              <a:rPr lang="en-US" dirty="0" smtClean="0"/>
              <a:t>: I was being watched and got smacked by the police officer…It was </a:t>
            </a:r>
            <a:r>
              <a:rPr lang="en-US" dirty="0" err="1" smtClean="0"/>
              <a:t>Marajuana</a:t>
            </a:r>
            <a:r>
              <a:rPr lang="en-US" dirty="0" smtClean="0"/>
              <a:t>…they surprised me and they smacked </a:t>
            </a:r>
            <a:r>
              <a:rPr lang="en-US" dirty="0" err="1" smtClean="0"/>
              <a:t>me..the</a:t>
            </a:r>
            <a:r>
              <a:rPr lang="en-US" dirty="0" smtClean="0"/>
              <a:t> second time they tried to take my phone off me…we had a collision and we started fighting</a:t>
            </a:r>
          </a:p>
          <a:p>
            <a:pPr marL="0" indent="0">
              <a:buNone/>
            </a:pPr>
            <a:r>
              <a:rPr lang="en-US" dirty="0" err="1" smtClean="0"/>
              <a:t>Mawani</a:t>
            </a:r>
            <a:r>
              <a:rPr lang="en-US" dirty="0" smtClean="0"/>
              <a:t>: I don’t think they do anything. I’ve been stopped and searched for </a:t>
            </a:r>
            <a:r>
              <a:rPr lang="en-US" dirty="0" err="1" smtClean="0"/>
              <a:t>marajuana</a:t>
            </a:r>
            <a:r>
              <a:rPr lang="en-US" dirty="0" smtClean="0"/>
              <a:t>…They are watching but not doing anything</a:t>
            </a:r>
            <a:endParaRPr lang="en-US" dirty="0"/>
          </a:p>
        </p:txBody>
      </p:sp>
    </p:spTree>
    <p:extLst>
      <p:ext uri="{BB962C8B-B14F-4D97-AF65-F5344CB8AC3E}">
        <p14:creationId xmlns:p14="http://schemas.microsoft.com/office/powerpoint/2010/main" val="3191956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Descriptive Thematic Analysis: Preliminary Glance</a:t>
            </a:r>
            <a:endParaRPr lang="en-US" sz="3600" dirty="0"/>
          </a:p>
        </p:txBody>
      </p:sp>
      <p:sp>
        <p:nvSpPr>
          <p:cNvPr id="3" name="Content Placeholder 2"/>
          <p:cNvSpPr>
            <a:spLocks noGrp="1"/>
          </p:cNvSpPr>
          <p:nvPr>
            <p:ph idx="1"/>
          </p:nvPr>
        </p:nvSpPr>
        <p:spPr>
          <a:xfrm>
            <a:off x="914400" y="1595438"/>
            <a:ext cx="7416800" cy="4741862"/>
          </a:xfrm>
        </p:spPr>
        <p:txBody>
          <a:bodyPr>
            <a:normAutofit fontScale="25000" lnSpcReduction="20000"/>
          </a:bodyPr>
          <a:lstStyle/>
          <a:p>
            <a:pPr marL="0" indent="0">
              <a:buNone/>
            </a:pPr>
            <a:r>
              <a:rPr lang="en-US" sz="6400" b="1" dirty="0" smtClean="0"/>
              <a:t>Apartheid, Surveillance and Youth Marginalization</a:t>
            </a:r>
            <a:endParaRPr lang="en-US" b="1" dirty="0" smtClean="0"/>
          </a:p>
          <a:p>
            <a:pPr marL="0" indent="0">
              <a:buNone/>
            </a:pPr>
            <a:r>
              <a:rPr lang="en-GB" sz="5600" i="1" dirty="0"/>
              <a:t>white people, you were starting to confront the reality that there were (inaudible whites and division.  It was not comprehensibl</a:t>
            </a:r>
            <a:r>
              <a:rPr lang="en-GB" sz="5600" dirty="0"/>
              <a:t>e</a:t>
            </a:r>
            <a:r>
              <a:rPr lang="en-GB" sz="5600" dirty="0" smtClean="0"/>
              <a:t>. </a:t>
            </a:r>
          </a:p>
          <a:p>
            <a:pPr marL="0" indent="0">
              <a:buNone/>
            </a:pPr>
            <a:r>
              <a:rPr lang="en-GB" sz="5600" dirty="0" smtClean="0"/>
              <a:t>I</a:t>
            </a:r>
            <a:r>
              <a:rPr lang="en-GB" sz="5600" dirty="0"/>
              <a:t>: And the PAC helped you to understand that. </a:t>
            </a:r>
            <a:endParaRPr lang="en-GB" sz="5600" dirty="0" smtClean="0"/>
          </a:p>
          <a:p>
            <a:pPr marL="0" indent="0">
              <a:buNone/>
            </a:pPr>
            <a:r>
              <a:rPr lang="en-GB" sz="5600" dirty="0" smtClean="0"/>
              <a:t>S</a:t>
            </a:r>
            <a:r>
              <a:rPr lang="en-GB" sz="5600" dirty="0"/>
              <a:t>: To understand that, yes</a:t>
            </a:r>
            <a:r>
              <a:rPr lang="en-GB" sz="5600" dirty="0" smtClean="0"/>
              <a:t>.</a:t>
            </a:r>
          </a:p>
          <a:p>
            <a:pPr marL="0" indent="0">
              <a:buNone/>
            </a:pPr>
            <a:r>
              <a:rPr lang="en-GB" sz="5600" dirty="0" smtClean="0"/>
              <a:t> </a:t>
            </a:r>
            <a:r>
              <a:rPr lang="en-GB" sz="5600" dirty="0"/>
              <a:t>I: Did it cause conflict with where you had been? Because you had been in the ANC in the military wing and now you were having a different ..S: Yes, it had caused the conflict because when I came to Cape Town again in late 1986, after I received a letter from my school Principal at </a:t>
            </a:r>
            <a:r>
              <a:rPr lang="en-GB" sz="5600" dirty="0" err="1"/>
              <a:t>Tala</a:t>
            </a:r>
            <a:r>
              <a:rPr lang="en-GB" sz="5600" dirty="0"/>
              <a:t>, a letter that was signed by the police and so that I must never return to the school, so my father brought me from Queenstown to here to Cape Town. I: Did you go to school then when you got here? S: When I got in here the whole of 1986 I was at home.  Then I started school in 1987 again.  </a:t>
            </a:r>
          </a:p>
          <a:p>
            <a:pPr marL="0" indent="0">
              <a:buNone/>
            </a:pPr>
            <a:r>
              <a:rPr lang="en-GB" sz="5600" b="1" dirty="0"/>
              <a:t>S: So in 1987 I was actively involved in politics as well.  Whereas the system at that time created the gangster (regime) system whereby they were fighting against each other.  Even at school there were school gangsters.  So the politics changed automatically. I: Right, so the situation also changed for you in terms of what you were doing and what you were fighting for? S: What I was doing in Eastern Cape, yes and what I was fighting for. I: Tell me a bit about the gangster politics. S: The gangster politics you know, when I was at </a:t>
            </a:r>
            <a:r>
              <a:rPr lang="en-GB" sz="5600" b="1" dirty="0" err="1"/>
              <a:t>Yala</a:t>
            </a:r>
            <a:r>
              <a:rPr lang="en-GB" sz="5600" b="1" dirty="0"/>
              <a:t> East at that time whereby there were groups which were created by the apartheid system. I: Apartheid played a big role in creating them? S: A big role, a big role to create those gangster activities.  So in Yale East it was a group of (unclear [00:01:57.14] - lists different groups). There were all sorts of gangsters. I: And you were a teenager still, 18? 17?</a:t>
            </a:r>
          </a:p>
          <a:p>
            <a:pPr marL="0" indent="0">
              <a:buNone/>
            </a:pPr>
            <a:r>
              <a:rPr lang="en-GB" sz="5600" dirty="0"/>
              <a:t>S: 17 at that time.  So I was forced to fall into this group of gangs because I didn't want to save myself per se, but for my safety because you had to be, you had to belong to a group of gangsters in order to be safe.</a:t>
            </a:r>
          </a:p>
          <a:p>
            <a:r>
              <a:rPr lang="en-GB" sz="5600" dirty="0" smtClean="0"/>
              <a:t>I</a:t>
            </a:r>
            <a:endParaRPr lang="en-US" sz="5600" dirty="0"/>
          </a:p>
        </p:txBody>
      </p:sp>
    </p:spTree>
    <p:extLst>
      <p:ext uri="{BB962C8B-B14F-4D97-AF65-F5344CB8AC3E}">
        <p14:creationId xmlns:p14="http://schemas.microsoft.com/office/powerpoint/2010/main" val="2010082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5" name="Diagram 4"/>
          <p:cNvGraphicFramePr/>
          <p:nvPr>
            <p:extLst>
              <p:ext uri="{D42A27DB-BD31-4B8C-83A1-F6EECF244321}">
                <p14:modId xmlns:p14="http://schemas.microsoft.com/office/powerpoint/2010/main" val="40135700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9839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3613" cy="868362"/>
          </a:xfrm>
        </p:spPr>
        <p:txBody>
          <a:bodyPr/>
          <a:lstStyle/>
          <a:p>
            <a:r>
              <a:rPr lang="en-US" dirty="0"/>
              <a:t>Security, Spatial Divisions, ‘Divide and Rule’</a:t>
            </a:r>
          </a:p>
        </p:txBody>
      </p:sp>
      <p:sp>
        <p:nvSpPr>
          <p:cNvPr id="3" name="Content Placeholder 2"/>
          <p:cNvSpPr>
            <a:spLocks noGrp="1"/>
          </p:cNvSpPr>
          <p:nvPr>
            <p:ph idx="1"/>
          </p:nvPr>
        </p:nvSpPr>
        <p:spPr>
          <a:xfrm>
            <a:off x="457200" y="1355930"/>
            <a:ext cx="8229600" cy="5257800"/>
          </a:xfrm>
        </p:spPr>
        <p:txBody>
          <a:bodyPr>
            <a:noAutofit/>
          </a:bodyPr>
          <a:lstStyle/>
          <a:p>
            <a:pPr marL="0" indent="0">
              <a:buNone/>
            </a:pPr>
            <a:r>
              <a:rPr lang="en-GB" sz="1200" b="1" dirty="0" smtClean="0"/>
              <a:t>We were on the borders of Lesotho and then apparently a few of us survived to cross to Lesotho and they managed to get to our camps which were on Lesotho, but my group couldn't make it, we were arrested by the intelligence of Lesotho. I: When was </a:t>
            </a:r>
            <a:r>
              <a:rPr lang="en-GB" sz="1200" b="1" dirty="0" err="1" smtClean="0"/>
              <a:t>that?S</a:t>
            </a:r>
            <a:r>
              <a:rPr lang="en-GB" sz="1200" b="1" dirty="0" smtClean="0"/>
              <a:t>: That was 1988.</a:t>
            </a:r>
          </a:p>
          <a:p>
            <a:pPr marL="0" indent="0">
              <a:buNone/>
            </a:pPr>
            <a:r>
              <a:rPr lang="en-GB" sz="1200" b="1" dirty="0" smtClean="0"/>
              <a:t>S: We were arrested in Lesotho and we were kept in Lesotho 1988 to early 1989, we were brought back to South Africa.  And we were kept in </a:t>
            </a:r>
            <a:r>
              <a:rPr lang="en-GB" sz="1200" b="1" dirty="0" err="1" smtClean="0"/>
              <a:t>Pollsmore</a:t>
            </a:r>
            <a:r>
              <a:rPr lang="en-GB" sz="1200" b="1" dirty="0" smtClean="0"/>
              <a:t> and we were being treated like criminals by the apartheid system.  After all we were, like I was from Cape Town, other guys were from </a:t>
            </a:r>
            <a:r>
              <a:rPr lang="en-GB" sz="1200" b="1" dirty="0" err="1" smtClean="0"/>
              <a:t>Eschell</a:t>
            </a:r>
            <a:r>
              <a:rPr lang="en-GB" sz="1200" b="1" dirty="0" smtClean="0"/>
              <a:t>, other guys were from Lady-Frere, </a:t>
            </a:r>
            <a:r>
              <a:rPr lang="en-GB" sz="1200" b="1" dirty="0" err="1" smtClean="0"/>
              <a:t>Galla</a:t>
            </a:r>
            <a:r>
              <a:rPr lang="en-GB" sz="1200" b="1" dirty="0" smtClean="0"/>
              <a:t>, </a:t>
            </a:r>
            <a:r>
              <a:rPr lang="en-GB" sz="1200" b="1" dirty="0" err="1" smtClean="0"/>
              <a:t>Cofimbava</a:t>
            </a:r>
            <a:r>
              <a:rPr lang="en-GB" sz="1200" b="1" dirty="0" smtClean="0"/>
              <a:t>, so we were sent according to our addresses by the system. I: Mm. Things were changing though, the political climate was starting to shift, </a:t>
            </a:r>
            <a:r>
              <a:rPr lang="en-GB" sz="1200" b="1" dirty="0" err="1" smtClean="0"/>
              <a:t>huh?S</a:t>
            </a:r>
            <a:r>
              <a:rPr lang="en-GB" sz="1200" b="1" dirty="0" smtClean="0"/>
              <a:t>: Yes, yes.</a:t>
            </a:r>
          </a:p>
          <a:p>
            <a:pPr marL="0" indent="0">
              <a:buNone/>
            </a:pPr>
            <a:r>
              <a:rPr lang="en-GB" sz="1200" b="1" dirty="0" smtClean="0"/>
              <a:t>I: So when you were sentenced, did you serve a long period?</a:t>
            </a:r>
          </a:p>
          <a:p>
            <a:pPr marL="0" indent="0">
              <a:buNone/>
            </a:pPr>
            <a:r>
              <a:rPr lang="en-GB" sz="1200" b="1" dirty="0" smtClean="0"/>
              <a:t>S: We served about two years, and then we were under house arrest.</a:t>
            </a:r>
          </a:p>
          <a:p>
            <a:pPr marL="0" indent="0">
              <a:buNone/>
            </a:pPr>
            <a:r>
              <a:rPr lang="en-GB" sz="1200" b="1" dirty="0" smtClean="0"/>
              <a:t>I: After that? S: Yes. I was living with my parents in </a:t>
            </a:r>
            <a:r>
              <a:rPr lang="en-GB" sz="1200" b="1" dirty="0" err="1" smtClean="0"/>
              <a:t>Kaleja</a:t>
            </a:r>
            <a:r>
              <a:rPr lang="en-GB" sz="1200" b="1" dirty="0" smtClean="0"/>
              <a:t>, because </a:t>
            </a:r>
            <a:r>
              <a:rPr lang="en-GB" sz="1200" b="1" dirty="0" err="1" smtClean="0"/>
              <a:t>Kaleja</a:t>
            </a:r>
            <a:r>
              <a:rPr lang="en-GB" sz="1200" b="1" dirty="0" smtClean="0"/>
              <a:t> came about 1985, and in 1988 apparently after I have left, after I have skipped the country my parents move to </a:t>
            </a:r>
            <a:r>
              <a:rPr lang="en-GB" sz="1200" b="1" dirty="0" err="1" smtClean="0"/>
              <a:t>Kaleja</a:t>
            </a:r>
            <a:r>
              <a:rPr lang="en-GB" sz="1200" b="1" dirty="0" smtClean="0"/>
              <a:t>.</a:t>
            </a:r>
          </a:p>
          <a:p>
            <a:pPr marL="0" indent="0">
              <a:buNone/>
            </a:pPr>
            <a:r>
              <a:rPr lang="en-GB" sz="1200" b="1" dirty="0" smtClean="0"/>
              <a:t>S: So I did find my parents that are living in </a:t>
            </a:r>
            <a:r>
              <a:rPr lang="en-GB" sz="1200" b="1" dirty="0" err="1" smtClean="0"/>
              <a:t>Kaleja</a:t>
            </a:r>
            <a:r>
              <a:rPr lang="en-GB" sz="1200" b="1" dirty="0" smtClean="0"/>
              <a:t>.</a:t>
            </a:r>
          </a:p>
          <a:p>
            <a:pPr marL="0" indent="0">
              <a:buNone/>
            </a:pPr>
            <a:r>
              <a:rPr lang="en-GB" sz="1200" b="1" dirty="0" smtClean="0"/>
              <a:t>I: So when you were under house arrest, was that the last time you were arrested?</a:t>
            </a:r>
          </a:p>
          <a:p>
            <a:pPr marL="0" indent="0">
              <a:buNone/>
            </a:pPr>
            <a:r>
              <a:rPr lang="en-GB" sz="1200" b="1" dirty="0" smtClean="0"/>
              <a:t>S: Yes it was my last time, but it continued because I was under the state of emergency.  Whenever there is ANC or any political movement march against the apartheid system, they will come and collect me at home and I will be kept behind bars and will be released the following day. I: Yes I understand, they were heavily monitoring you.</a:t>
            </a:r>
          </a:p>
          <a:p>
            <a:pPr marL="0" indent="0">
              <a:buNone/>
            </a:pPr>
            <a:r>
              <a:rPr lang="en-GB" sz="1200" b="1" dirty="0" smtClean="0"/>
              <a:t>S: They were heavily monitoring me, and the problem, the huge problem I was facing in sitting with - I was less educated, I didn't have a job, my parents were just peasants.  My mother was working in the kitchen and my father </a:t>
            </a:r>
            <a:endParaRPr lang="en-US" sz="1200" b="1" dirty="0"/>
          </a:p>
        </p:txBody>
      </p:sp>
    </p:spTree>
    <p:extLst>
      <p:ext uri="{BB962C8B-B14F-4D97-AF65-F5344CB8AC3E}">
        <p14:creationId xmlns:p14="http://schemas.microsoft.com/office/powerpoint/2010/main" val="4992888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8938"/>
            <a:ext cx="7313613" cy="1096962"/>
          </a:xfrm>
        </p:spPr>
        <p:txBody>
          <a:bodyPr/>
          <a:lstStyle/>
          <a:p>
            <a:endParaRPr lang="en-US" dirty="0"/>
          </a:p>
        </p:txBody>
      </p:sp>
      <p:sp>
        <p:nvSpPr>
          <p:cNvPr id="3" name="Content Placeholder 2"/>
          <p:cNvSpPr>
            <a:spLocks noGrp="1"/>
          </p:cNvSpPr>
          <p:nvPr>
            <p:ph idx="1"/>
          </p:nvPr>
        </p:nvSpPr>
        <p:spPr>
          <a:xfrm>
            <a:off x="457200" y="1600200"/>
            <a:ext cx="8229600" cy="6534133"/>
          </a:xfrm>
        </p:spPr>
        <p:txBody>
          <a:bodyPr>
            <a:normAutofit fontScale="25000" lnSpcReduction="20000"/>
          </a:bodyPr>
          <a:lstStyle/>
          <a:p>
            <a:r>
              <a:rPr lang="en-GB" sz="6400" dirty="0"/>
              <a:t>S: So I was looking after my uncle's and grandparents' livestock, so I was a shepherd.  So the environment at that time, it was not conducive for politics, especially in Transkei.  Transkei was under the rule of the late (Kaiser </a:t>
            </a:r>
            <a:r>
              <a:rPr lang="en-GB" sz="6400" dirty="0" err="1"/>
              <a:t>Matanzima</a:t>
            </a:r>
            <a:r>
              <a:rPr lang="en-GB" sz="6400" dirty="0"/>
              <a:t> [00:05:36.15]).  </a:t>
            </a:r>
            <a:r>
              <a:rPr lang="en-GB" sz="6400" b="1" dirty="0"/>
              <a:t>You'll remember if you know the history of South Africa very well, that the white system - sorry to put it that way but I have to.</a:t>
            </a:r>
          </a:p>
          <a:p>
            <a:r>
              <a:rPr lang="en-GB" sz="6400" b="1" dirty="0"/>
              <a:t>I: Please don't, you have to.  That's what I'm asking.  I'm not aligning with the white practice. </a:t>
            </a:r>
          </a:p>
          <a:p>
            <a:r>
              <a:rPr lang="en-GB" sz="6400" b="1" dirty="0"/>
              <a:t>S: Yah, I don't think you (inaudible [00:05:58.16]) white, yes.</a:t>
            </a:r>
          </a:p>
          <a:p>
            <a:r>
              <a:rPr lang="en-GB" sz="6400" b="1" dirty="0"/>
              <a:t>S: The white rule of that time made it possible that they rule and divide our people.  They divided the so-called 'South Africa' into different areas.  The capital town or the capital city of South Africa at that time, it was Pretoria.  There was Transkei which is, I mean there was (inaudible, sounds like </a:t>
            </a:r>
            <a:r>
              <a:rPr lang="en-GB" sz="6400" b="1" dirty="0" err="1"/>
              <a:t>Tibu</a:t>
            </a:r>
            <a:r>
              <a:rPr lang="en-GB" sz="6400" b="1" dirty="0"/>
              <a:t> [00:06:23.09]) states.  </a:t>
            </a:r>
            <a:r>
              <a:rPr lang="en-GB" sz="6400" b="1" dirty="0" err="1"/>
              <a:t>Tibu</a:t>
            </a:r>
            <a:r>
              <a:rPr lang="en-GB" sz="6400" b="1" dirty="0"/>
              <a:t> state it was Transkei, Bophuthatswana, Vend, Ciskei.  So Transkei was under the rule of Kaiser </a:t>
            </a:r>
            <a:r>
              <a:rPr lang="en-GB" sz="6400" b="1" dirty="0" err="1"/>
              <a:t>Matanzima</a:t>
            </a:r>
            <a:r>
              <a:rPr lang="en-GB" sz="6400" b="1" dirty="0"/>
              <a:t>, Ciskei was under the rule of </a:t>
            </a:r>
            <a:r>
              <a:rPr lang="en-GB" sz="6400" b="1" dirty="0" err="1"/>
              <a:t>Sebe</a:t>
            </a:r>
            <a:r>
              <a:rPr lang="en-GB" sz="6400" b="1" dirty="0"/>
              <a:t>, </a:t>
            </a:r>
            <a:r>
              <a:rPr lang="en-GB" sz="6400" b="1" dirty="0" err="1"/>
              <a:t>Bophusthatswana</a:t>
            </a:r>
            <a:r>
              <a:rPr lang="en-GB" sz="6400" b="1" dirty="0"/>
              <a:t> was under the rule of </a:t>
            </a:r>
            <a:r>
              <a:rPr lang="en-GB" sz="6400" b="1" dirty="0" err="1"/>
              <a:t>Mangope</a:t>
            </a:r>
            <a:r>
              <a:rPr lang="en-GB" sz="6400" b="1" dirty="0"/>
              <a:t>, Venda was under the rule of </a:t>
            </a:r>
            <a:r>
              <a:rPr lang="en-GB" sz="6400" b="1" dirty="0" err="1"/>
              <a:t>Mphephu</a:t>
            </a:r>
            <a:r>
              <a:rPr lang="en-GB" sz="6400" b="1" dirty="0"/>
              <a:t> if I'm not mistaken.  So in Transkei there was a so-called state of emergency at that particular years of the 80s whereby there were no politics allowed.  So as a young person, and I was still at a primary led err, no, (originally) 11 at that time [00:07:18.21].  Um, my teacher, also from Queenstown ..</a:t>
            </a:r>
          </a:p>
          <a:p>
            <a:r>
              <a:rPr lang="en-GB" sz="6400" dirty="0"/>
              <a:t>I: Even in that place you were in?</a:t>
            </a:r>
          </a:p>
          <a:p>
            <a:r>
              <a:rPr lang="en-GB" sz="6400" dirty="0"/>
              <a:t>S: The place where I was.</a:t>
            </a:r>
          </a:p>
          <a:p>
            <a:r>
              <a:rPr lang="en-GB" sz="6400" dirty="0"/>
              <a:t>I: They'd come from Queenstown to work there</a:t>
            </a:r>
            <a:r>
              <a:rPr lang="en-GB" sz="6400" dirty="0" smtClean="0"/>
              <a:t>?</a:t>
            </a:r>
            <a:endParaRPr lang="en-GB" sz="6400" dirty="0"/>
          </a:p>
        </p:txBody>
      </p:sp>
    </p:spTree>
    <p:extLst>
      <p:ext uri="{BB962C8B-B14F-4D97-AF65-F5344CB8AC3E}">
        <p14:creationId xmlns:p14="http://schemas.microsoft.com/office/powerpoint/2010/main" val="9917302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74738"/>
            <a:ext cx="8229600" cy="5440362"/>
          </a:xfrm>
        </p:spPr>
        <p:txBody>
          <a:bodyPr>
            <a:noAutofit/>
          </a:bodyPr>
          <a:lstStyle/>
          <a:p>
            <a:pPr marL="0" indent="0">
              <a:buNone/>
            </a:pPr>
            <a:r>
              <a:rPr lang="en-GB" sz="1400" b="1" dirty="0" smtClean="0"/>
              <a:t>S: Yes.  You know at that time, teachers were..  Like today, if you have a degree in teaching then you will be looking for a post and if you get a post and the post is in </a:t>
            </a:r>
            <a:r>
              <a:rPr lang="en-GB" sz="1400" b="1" dirty="0" err="1" smtClean="0"/>
              <a:t>Hauteng</a:t>
            </a:r>
            <a:r>
              <a:rPr lang="en-GB" sz="1400" b="1" dirty="0" smtClean="0"/>
              <a:t>, if you need a job you will go.  It was like that. S: So this teacher of mine, his surname was (</a:t>
            </a:r>
            <a:r>
              <a:rPr lang="en-GB" sz="1400" b="1" dirty="0" err="1" smtClean="0"/>
              <a:t>Chukose</a:t>
            </a:r>
            <a:r>
              <a:rPr lang="en-GB" sz="1400" b="1" dirty="0" smtClean="0"/>
              <a:t> [00:08:05.13]).  He was a big [activist] in the ANC things.</a:t>
            </a:r>
          </a:p>
          <a:p>
            <a:pPr marL="0" indent="0">
              <a:buNone/>
            </a:pPr>
            <a:r>
              <a:rPr lang="en-GB" sz="1400" b="1" dirty="0" smtClean="0"/>
              <a:t>I: The teacher that you had at primary school was politically motivated?</a:t>
            </a:r>
          </a:p>
          <a:p>
            <a:pPr marL="0" indent="0">
              <a:buNone/>
            </a:pPr>
            <a:r>
              <a:rPr lang="en-GB" sz="1400" b="1" dirty="0" smtClean="0"/>
              <a:t>S: Yes he was political motivated.  So when we met we immediately clicked because I was from Queenstown so I was like a homeboy to him, you know?</a:t>
            </a:r>
          </a:p>
          <a:p>
            <a:pPr marL="0" indent="0">
              <a:buNone/>
            </a:pPr>
            <a:r>
              <a:rPr lang="en-GB" sz="1400" b="1" dirty="0" smtClean="0"/>
              <a:t>S: So as I was sitting listening to his conversation, especially when he was teaching us history, he was reminding me a lot of my father, and because my father was politically involved and he used to tell us of many things.  Like for instance he used to tell me about his father.  My father lost his father in 1960 during the Past law campaign which was led by Robert </a:t>
            </a:r>
            <a:r>
              <a:rPr lang="en-GB" sz="1400" b="1" dirty="0" err="1" smtClean="0"/>
              <a:t>Mangaliso</a:t>
            </a:r>
            <a:r>
              <a:rPr lang="en-GB" sz="1400" b="1" dirty="0" smtClean="0"/>
              <a:t> </a:t>
            </a:r>
            <a:r>
              <a:rPr lang="en-GB" sz="1400" b="1" dirty="0" err="1" smtClean="0"/>
              <a:t>Sobukwe</a:t>
            </a:r>
            <a:r>
              <a:rPr lang="en-GB" sz="1400" b="1" dirty="0" smtClean="0"/>
              <a:t> of the PAC.</a:t>
            </a:r>
          </a:p>
          <a:p>
            <a:pPr marL="0" indent="0">
              <a:buNone/>
            </a:pPr>
            <a:r>
              <a:rPr lang="en-GB" sz="1400" dirty="0" smtClean="0"/>
              <a:t>I: Uh huh, the Pan African ?S: Yes the Pan African Congress of (inaudible [00:09:01.10]) that was 1960.  So the campaign took place in Sharpeville and at </a:t>
            </a:r>
            <a:r>
              <a:rPr lang="en-GB" sz="1400" dirty="0" err="1" smtClean="0"/>
              <a:t>Langa</a:t>
            </a:r>
            <a:r>
              <a:rPr lang="en-GB" sz="1400" dirty="0" smtClean="0"/>
              <a:t>.</a:t>
            </a:r>
          </a:p>
          <a:p>
            <a:pPr marL="0" indent="0">
              <a:buNone/>
            </a:pPr>
            <a:r>
              <a:rPr lang="en-GB" sz="1400" dirty="0" smtClean="0"/>
              <a:t>I: Sharpeville, I know that. S: Yes, where many South Africans through the Anti-Pass laws were killed and murdered by the system.</a:t>
            </a:r>
          </a:p>
          <a:p>
            <a:pPr marL="0" indent="0">
              <a:buNone/>
            </a:pPr>
            <a:r>
              <a:rPr lang="en-GB" sz="1400" dirty="0" smtClean="0"/>
              <a:t>I: It was a big event, I guess your Grandfather was killed in one of </a:t>
            </a:r>
            <a:r>
              <a:rPr lang="en-GB" sz="1400" dirty="0" err="1" smtClean="0"/>
              <a:t>those?S</a:t>
            </a:r>
            <a:r>
              <a:rPr lang="en-GB" sz="1400" dirty="0" smtClean="0"/>
              <a:t>: </a:t>
            </a:r>
            <a:r>
              <a:rPr lang="en-GB" sz="1400" dirty="0" err="1" smtClean="0"/>
              <a:t>Yes.I</a:t>
            </a:r>
            <a:r>
              <a:rPr lang="en-GB" sz="1400" dirty="0" smtClean="0"/>
              <a:t>: Which one, was it Sharpeville?</a:t>
            </a:r>
          </a:p>
          <a:p>
            <a:pPr marL="0" indent="0">
              <a:buNone/>
            </a:pPr>
            <a:r>
              <a:rPr lang="en-GB" sz="1400" dirty="0" smtClean="0"/>
              <a:t>S: Which they? I: Which place? Was it Sharpeville? S: Sharpeville.  Sharpeville event yes, and </a:t>
            </a:r>
            <a:r>
              <a:rPr lang="en-GB" sz="1400" dirty="0" err="1" smtClean="0"/>
              <a:t>Langa</a:t>
            </a:r>
            <a:r>
              <a:rPr lang="en-GB" sz="1400" dirty="0" smtClean="0"/>
              <a:t> near Cape Town.</a:t>
            </a:r>
          </a:p>
          <a:p>
            <a:r>
              <a:rPr lang="en-GB" sz="1400" dirty="0" smtClean="0"/>
              <a:t> </a:t>
            </a:r>
          </a:p>
          <a:p>
            <a:endParaRPr lang="en-US" sz="1400" dirty="0"/>
          </a:p>
        </p:txBody>
      </p:sp>
    </p:spTree>
    <p:extLst>
      <p:ext uri="{BB962C8B-B14F-4D97-AF65-F5344CB8AC3E}">
        <p14:creationId xmlns:p14="http://schemas.microsoft.com/office/powerpoint/2010/main" val="36961483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9100"/>
            <a:ext cx="7313613" cy="2324100"/>
          </a:xfrm>
        </p:spPr>
        <p:txBody>
          <a:bodyPr/>
          <a:lstStyle/>
          <a:p>
            <a:r>
              <a:rPr lang="en-US" sz="3200" dirty="0" smtClean="0"/>
              <a:t/>
            </a:r>
            <a:br>
              <a:rPr lang="en-US" sz="3200" dirty="0" smtClean="0"/>
            </a:br>
            <a:r>
              <a:rPr lang="en-US" sz="3200" dirty="0"/>
              <a:t/>
            </a:r>
            <a:br>
              <a:rPr lang="en-US" sz="3200" dirty="0"/>
            </a:b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Conclusions</a:t>
            </a:r>
          </a:p>
          <a:p>
            <a:r>
              <a:rPr lang="en-US" dirty="0" smtClean="0"/>
              <a:t>Expulsion and Dispersal politics in both UK and SA premised on the idea of the </a:t>
            </a:r>
            <a:r>
              <a:rPr lang="en-US" dirty="0" err="1" smtClean="0"/>
              <a:t>sacrifical</a:t>
            </a:r>
            <a:r>
              <a:rPr lang="en-US" dirty="0" smtClean="0"/>
              <a:t> stranger which represents a violation of colonial traces which live on subjectively across the classes in both countries</a:t>
            </a:r>
          </a:p>
          <a:p>
            <a:r>
              <a:rPr lang="en-US" dirty="0" smtClean="0"/>
              <a:t>Militarization and securitization as forever and embodied across time and geopolitical contexts and are linked to education, resources and economic constraints</a:t>
            </a:r>
          </a:p>
          <a:p>
            <a:r>
              <a:rPr lang="en-US" dirty="0" smtClean="0"/>
              <a:t>Simple argument about racism cannot provide the kind of explanatory power needed to address the diverse conjectural developments of each historical period (eugenics, </a:t>
            </a:r>
            <a:r>
              <a:rPr lang="en-US" dirty="0" err="1" smtClean="0"/>
              <a:t>facism</a:t>
            </a:r>
            <a:r>
              <a:rPr lang="en-US" dirty="0" smtClean="0"/>
              <a:t>, class, conflict, masculinity, and their embodiment)</a:t>
            </a:r>
          </a:p>
          <a:p>
            <a:r>
              <a:rPr lang="en-US" dirty="0" smtClean="0"/>
              <a:t>Theoretical innovations and multi-layered histories of memory and counter memory are crucial to the retelling of these accounts of social division inherited through colonial memories. Here memories must be seen as political as in ever case actors are engaging with memory to protect their ‘rights’ to the nation</a:t>
            </a:r>
          </a:p>
          <a:p>
            <a:endParaRPr lang="en-US" dirty="0"/>
          </a:p>
        </p:txBody>
      </p:sp>
    </p:spTree>
    <p:extLst>
      <p:ext uri="{BB962C8B-B14F-4D97-AF65-F5344CB8AC3E}">
        <p14:creationId xmlns:p14="http://schemas.microsoft.com/office/powerpoint/2010/main" val="11171093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198.JPG"/>
          <p:cNvPicPr>
            <a:picLocks noGrp="1" noChangeAspect="1"/>
          </p:cNvPicPr>
          <p:nvPr>
            <p:ph idx="1"/>
          </p:nvPr>
        </p:nvPicPr>
        <p:blipFill>
          <a:blip r:embed="rId2">
            <a:extLst>
              <a:ext uri="{28A0092B-C50C-407E-A947-70E740481C1C}">
                <a14:useLocalDpi xmlns:a14="http://schemas.microsoft.com/office/drawing/2010/main" val="0"/>
              </a:ext>
            </a:extLst>
          </a:blip>
          <a:srcRect t="13352" b="13352"/>
          <a:stretch>
            <a:fillRect/>
          </a:stretch>
        </p:blipFill>
        <p:spPr/>
      </p:pic>
    </p:spTree>
    <p:extLst>
      <p:ext uri="{BB962C8B-B14F-4D97-AF65-F5344CB8AC3E}">
        <p14:creationId xmlns:p14="http://schemas.microsoft.com/office/powerpoint/2010/main" val="19497989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Background</a:t>
            </a:r>
            <a:r>
              <a:rPr lang="fi-FI" dirty="0" smtClean="0"/>
              <a:t> &amp; </a:t>
            </a:r>
            <a:r>
              <a:rPr lang="fi-FI" dirty="0" err="1" smtClean="0"/>
              <a:t>Context</a:t>
            </a:r>
            <a:endParaRPr lang="fi-FI" dirty="0"/>
          </a:p>
        </p:txBody>
      </p:sp>
      <p:sp>
        <p:nvSpPr>
          <p:cNvPr id="3" name="Sisällön paikkamerkki 2"/>
          <p:cNvSpPr>
            <a:spLocks noGrp="1"/>
          </p:cNvSpPr>
          <p:nvPr>
            <p:ph idx="1"/>
          </p:nvPr>
        </p:nvSpPr>
        <p:spPr/>
        <p:txBody>
          <a:bodyPr>
            <a:noAutofit/>
          </a:bodyPr>
          <a:lstStyle/>
          <a:p>
            <a:pPr marL="0" indent="0">
              <a:buNone/>
            </a:pPr>
            <a:r>
              <a:rPr lang="fi-FI" sz="1400" dirty="0" smtClean="0"/>
              <a:t>UK </a:t>
            </a:r>
            <a:r>
              <a:rPr lang="fi-FI" sz="1400" dirty="0" err="1" smtClean="0"/>
              <a:t>Context</a:t>
            </a:r>
            <a:endParaRPr lang="fi-FI" sz="1400" dirty="0" smtClean="0"/>
          </a:p>
          <a:p>
            <a:pPr marL="0" indent="0">
              <a:buNone/>
            </a:pPr>
            <a:r>
              <a:rPr lang="fi-FI" sz="1800" dirty="0" err="1" smtClean="0"/>
              <a:t>Right</a:t>
            </a:r>
            <a:r>
              <a:rPr lang="fi-FI" sz="1800" dirty="0" smtClean="0"/>
              <a:t> </a:t>
            </a:r>
            <a:r>
              <a:rPr lang="fi-FI" sz="1800" dirty="0" err="1" smtClean="0"/>
              <a:t>wing</a:t>
            </a:r>
            <a:r>
              <a:rPr lang="fi-FI" sz="1800" dirty="0" smtClean="0"/>
              <a:t> </a:t>
            </a:r>
            <a:r>
              <a:rPr lang="fi-FI" sz="1800" dirty="0" err="1" smtClean="0"/>
              <a:t>youth</a:t>
            </a:r>
            <a:r>
              <a:rPr lang="fi-FI" sz="1800" dirty="0" smtClean="0"/>
              <a:t> </a:t>
            </a:r>
            <a:r>
              <a:rPr lang="fi-FI" sz="1800" dirty="0" err="1" smtClean="0"/>
              <a:t>populist</a:t>
            </a:r>
            <a:r>
              <a:rPr lang="fi-FI" sz="1800" dirty="0" smtClean="0"/>
              <a:t> </a:t>
            </a:r>
            <a:r>
              <a:rPr lang="fi-FI" sz="1800" dirty="0" err="1" smtClean="0"/>
              <a:t>movements</a:t>
            </a:r>
            <a:r>
              <a:rPr lang="fi-FI" sz="1800" dirty="0" smtClean="0"/>
              <a:t> </a:t>
            </a:r>
            <a:r>
              <a:rPr lang="fi-FI" sz="1800" dirty="0" err="1" smtClean="0"/>
              <a:t>have</a:t>
            </a:r>
            <a:r>
              <a:rPr lang="fi-FI" sz="1800" dirty="0" smtClean="0"/>
              <a:t> </a:t>
            </a:r>
            <a:r>
              <a:rPr lang="fi-FI" sz="1800" dirty="0" err="1" smtClean="0"/>
              <a:t>been</a:t>
            </a:r>
            <a:r>
              <a:rPr lang="fi-FI" sz="1800" dirty="0" smtClean="0"/>
              <a:t> a </a:t>
            </a:r>
            <a:r>
              <a:rPr lang="fi-FI" sz="1800" dirty="0" err="1" smtClean="0"/>
              <a:t>enduring</a:t>
            </a:r>
            <a:r>
              <a:rPr lang="fi-FI" sz="1800" dirty="0" smtClean="0"/>
              <a:t> feature of the 20th </a:t>
            </a:r>
            <a:r>
              <a:rPr lang="fi-FI" sz="1800" dirty="0" err="1" smtClean="0"/>
              <a:t>century</a:t>
            </a:r>
            <a:r>
              <a:rPr lang="fi-FI" sz="1800" dirty="0" smtClean="0"/>
              <a:t> in </a:t>
            </a:r>
            <a:r>
              <a:rPr lang="fi-FI" sz="1800" dirty="0" err="1" smtClean="0"/>
              <a:t>many</a:t>
            </a:r>
            <a:r>
              <a:rPr lang="fi-FI" sz="1800" dirty="0" smtClean="0"/>
              <a:t> </a:t>
            </a:r>
            <a:r>
              <a:rPr lang="fi-FI" sz="1800" dirty="0" err="1" smtClean="0"/>
              <a:t>nation-states</a:t>
            </a:r>
            <a:endParaRPr lang="fi-FI" sz="1800" dirty="0"/>
          </a:p>
          <a:p>
            <a:pPr marL="0" indent="0">
              <a:buNone/>
            </a:pPr>
            <a:r>
              <a:rPr lang="fi-FI" sz="1800" dirty="0" err="1" smtClean="0"/>
              <a:t>European</a:t>
            </a:r>
            <a:r>
              <a:rPr lang="fi-FI" sz="1800" dirty="0" smtClean="0"/>
              <a:t> </a:t>
            </a:r>
            <a:r>
              <a:rPr lang="fi-FI" sz="1800" dirty="0" err="1" smtClean="0"/>
              <a:t>facist</a:t>
            </a:r>
            <a:r>
              <a:rPr lang="fi-FI" sz="1800" dirty="0" smtClean="0"/>
              <a:t> </a:t>
            </a:r>
            <a:r>
              <a:rPr lang="fi-FI" sz="1800" dirty="0" err="1" smtClean="0"/>
              <a:t>histories</a:t>
            </a:r>
            <a:r>
              <a:rPr lang="fi-FI" sz="1800" dirty="0" smtClean="0"/>
              <a:t> </a:t>
            </a:r>
            <a:r>
              <a:rPr lang="fi-FI" sz="1800" dirty="0" err="1" smtClean="0"/>
              <a:t>associated</a:t>
            </a:r>
            <a:r>
              <a:rPr lang="fi-FI" sz="1800" dirty="0" smtClean="0"/>
              <a:t> WWI and WW2, White </a:t>
            </a:r>
            <a:r>
              <a:rPr lang="fi-FI" sz="1800" dirty="0" err="1" smtClean="0"/>
              <a:t>Defense</a:t>
            </a:r>
            <a:r>
              <a:rPr lang="fi-FI" sz="1800" dirty="0" smtClean="0"/>
              <a:t> </a:t>
            </a:r>
            <a:r>
              <a:rPr lang="fi-FI" sz="1800" dirty="0" err="1" smtClean="0"/>
              <a:t>League</a:t>
            </a:r>
            <a:r>
              <a:rPr lang="fi-FI" sz="1800" dirty="0" smtClean="0"/>
              <a:t>, British National Party, Union </a:t>
            </a:r>
            <a:r>
              <a:rPr lang="fi-FI" sz="1800" dirty="0" err="1" smtClean="0"/>
              <a:t>Movement.Mossly</a:t>
            </a:r>
            <a:r>
              <a:rPr lang="fi-FI" sz="1800" dirty="0" smtClean="0"/>
              <a:t>, EDL, </a:t>
            </a:r>
            <a:r>
              <a:rPr lang="fi-FI" sz="1800" dirty="0" err="1" smtClean="0"/>
              <a:t>youth</a:t>
            </a:r>
            <a:r>
              <a:rPr lang="fi-FI" sz="1800" dirty="0" smtClean="0"/>
              <a:t> </a:t>
            </a:r>
            <a:r>
              <a:rPr lang="fi-FI" sz="1800" dirty="0" err="1" smtClean="0"/>
              <a:t>subcultural</a:t>
            </a:r>
            <a:r>
              <a:rPr lang="fi-FI" sz="1800" dirty="0" smtClean="0"/>
              <a:t> </a:t>
            </a:r>
            <a:r>
              <a:rPr lang="fi-FI" sz="1800" dirty="0" err="1" smtClean="0"/>
              <a:t>groups</a:t>
            </a:r>
            <a:r>
              <a:rPr lang="fi-FI" sz="1800" dirty="0" smtClean="0"/>
              <a:t> </a:t>
            </a:r>
            <a:r>
              <a:rPr lang="fi-FI" sz="1800" dirty="0" err="1" smtClean="0"/>
              <a:t>against</a:t>
            </a:r>
            <a:r>
              <a:rPr lang="fi-FI" sz="1800" dirty="0" smtClean="0"/>
              <a:t> </a:t>
            </a:r>
            <a:r>
              <a:rPr lang="fi-FI" sz="1800" dirty="0" err="1" smtClean="0"/>
              <a:t>immigration</a:t>
            </a:r>
            <a:r>
              <a:rPr lang="fi-FI" sz="1800" dirty="0" smtClean="0"/>
              <a:t> and </a:t>
            </a:r>
            <a:r>
              <a:rPr lang="fi-FI" sz="1800" dirty="0" err="1" smtClean="0"/>
              <a:t>otherness</a:t>
            </a:r>
            <a:r>
              <a:rPr lang="fi-FI" sz="1800" dirty="0" smtClean="0"/>
              <a:t> (Teddy Boys), National </a:t>
            </a:r>
            <a:r>
              <a:rPr lang="fi-FI" sz="1800" dirty="0" err="1" smtClean="0"/>
              <a:t>Front</a:t>
            </a:r>
            <a:r>
              <a:rPr lang="fi-FI" sz="1800" dirty="0" smtClean="0"/>
              <a:t>, UKIP</a:t>
            </a:r>
          </a:p>
          <a:p>
            <a:pPr marL="0" indent="0">
              <a:buNone/>
            </a:pPr>
            <a:r>
              <a:rPr lang="fi-FI" sz="1800" b="1" dirty="0" smtClean="0"/>
              <a:t>South </a:t>
            </a:r>
            <a:r>
              <a:rPr lang="fi-FI" sz="1800" b="1" dirty="0" err="1" smtClean="0"/>
              <a:t>African</a:t>
            </a:r>
            <a:r>
              <a:rPr lang="fi-FI" sz="1800" b="1" dirty="0" smtClean="0"/>
              <a:t> </a:t>
            </a:r>
            <a:r>
              <a:rPr lang="fi-FI" sz="1800" b="1" dirty="0" err="1" smtClean="0"/>
              <a:t>Context</a:t>
            </a:r>
            <a:endParaRPr lang="fi-FI" sz="1800" b="1" dirty="0" smtClean="0"/>
          </a:p>
          <a:p>
            <a:pPr marL="0" indent="0">
              <a:buNone/>
            </a:pPr>
            <a:r>
              <a:rPr lang="fi-FI" sz="1800" dirty="0" err="1" smtClean="0"/>
              <a:t>both</a:t>
            </a:r>
            <a:r>
              <a:rPr lang="fi-FI" sz="1800" dirty="0" smtClean="0"/>
              <a:t> </a:t>
            </a:r>
            <a:r>
              <a:rPr lang="fi-FI" sz="1800" dirty="0" err="1" smtClean="0"/>
              <a:t>far</a:t>
            </a:r>
            <a:r>
              <a:rPr lang="fi-FI" sz="1800" dirty="0" smtClean="0"/>
              <a:t> </a:t>
            </a:r>
            <a:r>
              <a:rPr lang="fi-FI" sz="1800" dirty="0" err="1" smtClean="0"/>
              <a:t>right</a:t>
            </a:r>
            <a:r>
              <a:rPr lang="fi-FI" sz="1800" dirty="0" smtClean="0"/>
              <a:t> and </a:t>
            </a:r>
            <a:r>
              <a:rPr lang="fi-FI" sz="1800" dirty="0" err="1" smtClean="0"/>
              <a:t>left</a:t>
            </a:r>
            <a:r>
              <a:rPr lang="fi-FI" sz="1800" dirty="0" smtClean="0"/>
              <a:t> </a:t>
            </a:r>
            <a:r>
              <a:rPr lang="fi-FI" sz="1800" dirty="0" err="1" smtClean="0"/>
              <a:t>wing</a:t>
            </a:r>
            <a:r>
              <a:rPr lang="fi-FI" sz="1800" dirty="0" smtClean="0"/>
              <a:t> </a:t>
            </a:r>
            <a:r>
              <a:rPr lang="fi-FI" sz="1800" dirty="0" err="1" smtClean="0"/>
              <a:t>youth</a:t>
            </a:r>
            <a:r>
              <a:rPr lang="fi-FI" sz="1800" dirty="0" smtClean="0"/>
              <a:t> </a:t>
            </a:r>
            <a:r>
              <a:rPr lang="fi-FI" sz="1800" dirty="0" err="1" smtClean="0"/>
              <a:t>movements</a:t>
            </a:r>
            <a:r>
              <a:rPr lang="fi-FI" sz="1800" dirty="0" smtClean="0"/>
              <a:t> (</a:t>
            </a:r>
            <a:r>
              <a:rPr lang="fi-FI" sz="1800" dirty="0" err="1" smtClean="0"/>
              <a:t>not</a:t>
            </a:r>
            <a:r>
              <a:rPr lang="fi-FI" sz="1800" dirty="0" smtClean="0"/>
              <a:t> </a:t>
            </a:r>
            <a:r>
              <a:rPr lang="fi-FI" sz="1800" dirty="0" err="1" smtClean="0"/>
              <a:t>necessarily</a:t>
            </a:r>
            <a:r>
              <a:rPr lang="fi-FI" sz="1800" dirty="0" smtClean="0"/>
              <a:t> </a:t>
            </a:r>
            <a:r>
              <a:rPr lang="fi-FI" sz="1800" dirty="0" err="1" smtClean="0"/>
              <a:t>always</a:t>
            </a:r>
            <a:r>
              <a:rPr lang="fi-FI" sz="1800" dirty="0" smtClean="0"/>
              <a:t> </a:t>
            </a:r>
            <a:r>
              <a:rPr lang="fi-FI" sz="1800" dirty="0" err="1" smtClean="0"/>
              <a:t>populist</a:t>
            </a:r>
            <a:r>
              <a:rPr lang="fi-FI" sz="1800" dirty="0"/>
              <a:t> </a:t>
            </a:r>
            <a:r>
              <a:rPr lang="fi-FI" sz="1800" dirty="0" smtClean="0"/>
              <a:t>as </a:t>
            </a:r>
            <a:r>
              <a:rPr lang="fi-FI" sz="1800" dirty="0" err="1" smtClean="0"/>
              <a:t>more</a:t>
            </a:r>
            <a:r>
              <a:rPr lang="fi-FI" sz="1800" dirty="0" smtClean="0"/>
              <a:t> </a:t>
            </a:r>
            <a:r>
              <a:rPr lang="fi-FI" sz="1800" dirty="0" err="1" smtClean="0"/>
              <a:t>dificcult</a:t>
            </a:r>
            <a:r>
              <a:rPr lang="fi-FI" sz="1800" dirty="0" smtClean="0"/>
              <a:t> to </a:t>
            </a:r>
            <a:r>
              <a:rPr lang="fi-FI" sz="1800" dirty="0" err="1" smtClean="0"/>
              <a:t>characterize</a:t>
            </a:r>
            <a:r>
              <a:rPr lang="fi-FI" sz="1800" dirty="0" smtClean="0"/>
              <a:t>), </a:t>
            </a:r>
            <a:r>
              <a:rPr lang="fi-FI" sz="1800" dirty="0" err="1" smtClean="0"/>
              <a:t>youth</a:t>
            </a:r>
            <a:r>
              <a:rPr lang="fi-FI" sz="1800" dirty="0" smtClean="0"/>
              <a:t> ANC, </a:t>
            </a:r>
            <a:r>
              <a:rPr lang="fi-FI" sz="1800" dirty="0" err="1" smtClean="0"/>
              <a:t>young</a:t>
            </a:r>
            <a:r>
              <a:rPr lang="fi-FI" sz="1800" dirty="0" smtClean="0"/>
              <a:t> SWAPO, Young PAC, </a:t>
            </a:r>
            <a:r>
              <a:rPr lang="fi-FI" sz="1800" dirty="0" err="1" smtClean="0"/>
              <a:t>Youth</a:t>
            </a:r>
            <a:r>
              <a:rPr lang="fi-FI" sz="1800" dirty="0" smtClean="0"/>
              <a:t> </a:t>
            </a:r>
            <a:r>
              <a:rPr lang="fi-FI" sz="1800" dirty="0" err="1" smtClean="0"/>
              <a:t>Communist</a:t>
            </a:r>
            <a:r>
              <a:rPr lang="fi-FI" sz="1800" dirty="0" smtClean="0"/>
              <a:t> </a:t>
            </a:r>
            <a:r>
              <a:rPr lang="fi-FI" sz="1800" dirty="0" err="1" smtClean="0"/>
              <a:t>League</a:t>
            </a:r>
            <a:r>
              <a:rPr lang="fi-FI" sz="1800" dirty="0" smtClean="0"/>
              <a:t>, Black </a:t>
            </a:r>
            <a:r>
              <a:rPr lang="fi-FI" sz="1800" dirty="0" err="1" smtClean="0"/>
              <a:t>Consciouness</a:t>
            </a:r>
            <a:r>
              <a:rPr lang="fi-FI" sz="1800" dirty="0" smtClean="0"/>
              <a:t> </a:t>
            </a:r>
            <a:r>
              <a:rPr lang="fi-FI" sz="1800" dirty="0" err="1" smtClean="0"/>
              <a:t>Youth</a:t>
            </a:r>
            <a:r>
              <a:rPr lang="fi-FI" sz="1800" dirty="0" smtClean="0"/>
              <a:t> </a:t>
            </a:r>
            <a:r>
              <a:rPr lang="fi-FI" sz="1800" dirty="0" err="1" smtClean="0"/>
              <a:t>Movement</a:t>
            </a:r>
            <a:r>
              <a:rPr lang="fi-FI" sz="1800" dirty="0" smtClean="0"/>
              <a:t>, EEF</a:t>
            </a:r>
          </a:p>
          <a:p>
            <a:pPr marL="0" indent="0">
              <a:buNone/>
            </a:pPr>
            <a:r>
              <a:rPr lang="fi-FI" sz="1800" dirty="0" err="1" smtClean="0"/>
              <a:t>Complex</a:t>
            </a:r>
            <a:r>
              <a:rPr lang="fi-FI" sz="1800" dirty="0" smtClean="0"/>
              <a:t> </a:t>
            </a:r>
            <a:r>
              <a:rPr lang="fi-FI" sz="1800" dirty="0" err="1" smtClean="0"/>
              <a:t>imperial</a:t>
            </a:r>
            <a:r>
              <a:rPr lang="fi-FI" sz="1800" dirty="0" smtClean="0"/>
              <a:t> </a:t>
            </a:r>
            <a:r>
              <a:rPr lang="fi-FI" sz="1800" dirty="0" err="1" smtClean="0"/>
              <a:t>histories</a:t>
            </a:r>
            <a:r>
              <a:rPr lang="fi-FI" sz="1800" dirty="0" smtClean="0"/>
              <a:t> </a:t>
            </a:r>
            <a:r>
              <a:rPr lang="fi-FI" sz="1800" dirty="0" err="1" smtClean="0"/>
              <a:t>associated</a:t>
            </a:r>
            <a:r>
              <a:rPr lang="fi-FI" sz="1800" dirty="0" smtClean="0"/>
              <a:t> with </a:t>
            </a:r>
            <a:r>
              <a:rPr lang="fi-FI" sz="1800" dirty="0" err="1" smtClean="0"/>
              <a:t>displacement</a:t>
            </a:r>
            <a:r>
              <a:rPr lang="fi-FI" sz="1800" dirty="0" smtClean="0"/>
              <a:t>, ’</a:t>
            </a:r>
            <a:r>
              <a:rPr lang="fi-FI" sz="1800" dirty="0" err="1" smtClean="0"/>
              <a:t>land</a:t>
            </a:r>
            <a:r>
              <a:rPr lang="fi-FI" sz="1800" dirty="0" smtClean="0"/>
              <a:t> </a:t>
            </a:r>
            <a:r>
              <a:rPr lang="fi-FI" sz="1800" dirty="0" err="1" smtClean="0"/>
              <a:t>grab</a:t>
            </a:r>
            <a:r>
              <a:rPr lang="fi-FI" sz="1800" dirty="0" smtClean="0"/>
              <a:t>’ as </a:t>
            </a:r>
            <a:r>
              <a:rPr lang="fi-FI" sz="1800" dirty="0" err="1" smtClean="0"/>
              <a:t>land</a:t>
            </a:r>
            <a:r>
              <a:rPr lang="fi-FI" sz="1800" dirty="0" smtClean="0"/>
              <a:t> </a:t>
            </a:r>
            <a:r>
              <a:rPr lang="fi-FI" sz="1800" dirty="0" err="1" smtClean="0"/>
              <a:t>dispossion</a:t>
            </a:r>
            <a:r>
              <a:rPr lang="fi-FI" sz="1800" dirty="0" smtClean="0"/>
              <a:t>, ’white </a:t>
            </a:r>
            <a:r>
              <a:rPr lang="fi-FI" sz="1800" dirty="0" err="1" smtClean="0"/>
              <a:t>settler</a:t>
            </a:r>
            <a:r>
              <a:rPr lang="fi-FI" sz="1800" dirty="0" smtClean="0"/>
              <a:t> </a:t>
            </a:r>
            <a:r>
              <a:rPr lang="fi-FI" sz="1800" dirty="0" err="1" smtClean="0"/>
              <a:t>societies</a:t>
            </a:r>
            <a:r>
              <a:rPr lang="fi-FI" sz="1800" dirty="0" smtClean="0"/>
              <a:t>’, </a:t>
            </a:r>
            <a:r>
              <a:rPr lang="fi-FI" sz="1800" dirty="0" err="1" smtClean="0"/>
              <a:t>expanionist</a:t>
            </a:r>
            <a:r>
              <a:rPr lang="fi-FI" sz="1800" dirty="0" smtClean="0"/>
              <a:t> </a:t>
            </a:r>
            <a:r>
              <a:rPr lang="fi-FI" sz="1800" dirty="0" err="1" smtClean="0"/>
              <a:t>projects</a:t>
            </a:r>
            <a:r>
              <a:rPr lang="fi-FI" sz="1800" dirty="0" smtClean="0"/>
              <a:t> </a:t>
            </a:r>
            <a:r>
              <a:rPr lang="fi-FI" sz="1800" dirty="0" err="1" smtClean="0"/>
              <a:t>extending</a:t>
            </a:r>
            <a:r>
              <a:rPr lang="fi-FI" sz="1800" dirty="0" smtClean="0"/>
              <a:t> </a:t>
            </a:r>
            <a:r>
              <a:rPr lang="fi-FI" sz="1800" dirty="0" err="1" smtClean="0"/>
              <a:t>from</a:t>
            </a:r>
            <a:r>
              <a:rPr lang="fi-FI" sz="1800" dirty="0" smtClean="0"/>
              <a:t> the ’</a:t>
            </a:r>
            <a:r>
              <a:rPr lang="fi-FI" sz="1800" dirty="0" err="1" smtClean="0"/>
              <a:t>Global</a:t>
            </a:r>
            <a:r>
              <a:rPr lang="fi-FI" sz="1800" dirty="0" smtClean="0"/>
              <a:t> North’ </a:t>
            </a:r>
            <a:r>
              <a:rPr lang="fi-FI" sz="1800" dirty="0" err="1" smtClean="0"/>
              <a:t>concerned</a:t>
            </a:r>
            <a:r>
              <a:rPr lang="fi-FI" sz="1800" dirty="0" smtClean="0"/>
              <a:t> with capital </a:t>
            </a:r>
            <a:r>
              <a:rPr lang="fi-FI" sz="1800" dirty="0" err="1" smtClean="0"/>
              <a:t>accumulation</a:t>
            </a:r>
            <a:endParaRPr lang="fi-FI" sz="1800" dirty="0" smtClean="0"/>
          </a:p>
          <a:p>
            <a:pPr marL="0" indent="0">
              <a:buNone/>
            </a:pPr>
            <a:endParaRPr lang="fi-FI" sz="1400" dirty="0"/>
          </a:p>
        </p:txBody>
      </p:sp>
    </p:spTree>
    <p:extLst>
      <p:ext uri="{BB962C8B-B14F-4D97-AF65-F5344CB8AC3E}">
        <p14:creationId xmlns:p14="http://schemas.microsoft.com/office/powerpoint/2010/main" val="20083642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a:cs typeface="Times New Roman"/>
              </a:rPr>
              <a:t>Case </a:t>
            </a:r>
            <a:r>
              <a:rPr lang="en-US" sz="3200" b="1" dirty="0" smtClean="0">
                <a:latin typeface="Times New Roman"/>
                <a:cs typeface="Times New Roman"/>
              </a:rPr>
              <a:t>Study Site 1: </a:t>
            </a:r>
            <a:r>
              <a:rPr lang="en-US" sz="3200" b="1" dirty="0">
                <a:latin typeface="Times New Roman"/>
                <a:cs typeface="Times New Roman"/>
              </a:rPr>
              <a:t>Mapping Popular Sentiments in their </a:t>
            </a:r>
            <a:r>
              <a:rPr lang="en-US" sz="3200" b="1" dirty="0" smtClean="0">
                <a:latin typeface="Times New Roman"/>
                <a:cs typeface="Times New Roman"/>
              </a:rPr>
              <a:t>Contested Forms in the UK</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410961"/>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7424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858"/>
            <a:ext cx="7842459" cy="1538342"/>
          </a:xfrm>
        </p:spPr>
        <p:txBody>
          <a:bodyPr/>
          <a:lstStyle/>
          <a:p>
            <a:r>
              <a:rPr lang="en-US" sz="2400" b="1" dirty="0" smtClean="0">
                <a:latin typeface="Times New Roman"/>
                <a:cs typeface="Times New Roman"/>
              </a:rPr>
              <a:t>Mapping Contexts/UK Case: Popular and Populist </a:t>
            </a:r>
            <a:br>
              <a:rPr lang="en-US" sz="2400" b="1" dirty="0" smtClean="0">
                <a:latin typeface="Times New Roman"/>
                <a:cs typeface="Times New Roman"/>
              </a:rPr>
            </a:br>
            <a:r>
              <a:rPr lang="en-US" sz="2400" b="1" dirty="0" smtClean="0">
                <a:latin typeface="Times New Roman"/>
                <a:cs typeface="Times New Roman"/>
              </a:rPr>
              <a:t>Political Sentiments, Spatial Injustices and Young People: Symbolic Violence and the Art of Refusal</a:t>
            </a:r>
            <a:endParaRPr lang="en-US" sz="2400" b="1" dirty="0">
              <a:latin typeface="Times New Roman"/>
              <a:cs typeface="Times New Roman"/>
            </a:endParaRPr>
          </a:p>
        </p:txBody>
      </p:sp>
      <p:sp>
        <p:nvSpPr>
          <p:cNvPr id="3" name="Content Placeholder 2"/>
          <p:cNvSpPr>
            <a:spLocks noGrp="1"/>
          </p:cNvSpPr>
          <p:nvPr>
            <p:ph idx="1"/>
          </p:nvPr>
        </p:nvSpPr>
        <p:spPr>
          <a:xfrm>
            <a:off x="914400" y="1472958"/>
            <a:ext cx="9321800" cy="5385042"/>
          </a:xfrm>
        </p:spPr>
        <p:txBody>
          <a:bodyPr/>
          <a:lstStyle/>
          <a:p>
            <a:pPr marL="0" indent="0">
              <a:buNone/>
            </a:pPr>
            <a:r>
              <a:rPr lang="en-US" dirty="0" smtClean="0">
                <a:hlinkClick r:id="rId2"/>
              </a:rPr>
              <a:t>Darcus Howe versus Edwina Currie</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6083300" y="1723838"/>
            <a:ext cx="2673559" cy="3978462"/>
          </a:xfrm>
          <a:prstGeom prst="rect">
            <a:avLst/>
          </a:prstGeom>
        </p:spPr>
      </p:pic>
      <p:pic>
        <p:nvPicPr>
          <p:cNvPr id="6" name="Picture 5"/>
          <p:cNvPicPr>
            <a:picLocks noChangeAspect="1"/>
          </p:cNvPicPr>
          <p:nvPr/>
        </p:nvPicPr>
        <p:blipFill>
          <a:blip r:embed="rId4"/>
          <a:stretch>
            <a:fillRect/>
          </a:stretch>
        </p:blipFill>
        <p:spPr>
          <a:xfrm>
            <a:off x="571501" y="2006600"/>
            <a:ext cx="2489200" cy="2163400"/>
          </a:xfrm>
          <a:prstGeom prst="rect">
            <a:avLst/>
          </a:prstGeom>
        </p:spPr>
      </p:pic>
      <p:pic>
        <p:nvPicPr>
          <p:cNvPr id="7" name="Picture 6"/>
          <p:cNvPicPr>
            <a:picLocks noChangeAspect="1"/>
          </p:cNvPicPr>
          <p:nvPr/>
        </p:nvPicPr>
        <p:blipFill>
          <a:blip r:embed="rId5"/>
          <a:stretch>
            <a:fillRect/>
          </a:stretch>
        </p:blipFill>
        <p:spPr>
          <a:xfrm>
            <a:off x="2933700" y="2438400"/>
            <a:ext cx="2967864" cy="4092331"/>
          </a:xfrm>
          <a:prstGeom prst="rect">
            <a:avLst/>
          </a:prstGeom>
        </p:spPr>
      </p:pic>
    </p:spTree>
    <p:extLst>
      <p:ext uri="{BB962C8B-B14F-4D97-AF65-F5344CB8AC3E}">
        <p14:creationId xmlns:p14="http://schemas.microsoft.com/office/powerpoint/2010/main" val="785413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89448474"/>
              </p:ext>
            </p:extLst>
          </p:nvPr>
        </p:nvGraphicFramePr>
        <p:xfrm>
          <a:off x="914400" y="38100"/>
          <a:ext cx="7313613" cy="162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4495800" y="2019300"/>
            <a:ext cx="4252913" cy="4483100"/>
          </a:xfrm>
          <a:prstGeom prst="rect">
            <a:avLst/>
          </a:prstGeom>
        </p:spPr>
      </p:pic>
      <p:sp>
        <p:nvSpPr>
          <p:cNvPr id="5" name="Content Placeholder 4"/>
          <p:cNvSpPr>
            <a:spLocks noGrp="1"/>
          </p:cNvSpPr>
          <p:nvPr>
            <p:ph idx="1"/>
          </p:nvPr>
        </p:nvSpPr>
        <p:spPr/>
        <p:txBody>
          <a:bodyPr/>
          <a:lstStyle/>
          <a:p>
            <a:pPr marL="0" indent="0">
              <a:buNone/>
            </a:pPr>
            <a:endParaRPr lang="en-US" dirty="0"/>
          </a:p>
        </p:txBody>
      </p:sp>
      <p:pic>
        <p:nvPicPr>
          <p:cNvPr id="7" name="Content Placeholder 3"/>
          <p:cNvPicPr>
            <a:picLocks noGrp="1" noChangeAspect="1"/>
          </p:cNvPicPr>
          <p:nvPr/>
        </p:nvPicPr>
        <p:blipFill>
          <a:blip r:embed="rId8"/>
          <a:srcRect t="8330" b="8330"/>
          <a:stretch>
            <a:fillRect/>
          </a:stretch>
        </p:blipFill>
        <p:spPr>
          <a:xfrm>
            <a:off x="914400" y="1714500"/>
            <a:ext cx="3547535" cy="4779962"/>
          </a:xfrm>
          <a:prstGeom prst="rect">
            <a:avLst/>
          </a:prstGeom>
        </p:spPr>
      </p:pic>
    </p:spTree>
    <p:extLst>
      <p:ext uri="{BB962C8B-B14F-4D97-AF65-F5344CB8AC3E}">
        <p14:creationId xmlns:p14="http://schemas.microsoft.com/office/powerpoint/2010/main" val="757693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Ideas</a:t>
            </a:r>
            <a:endParaRPr lang="en-US" dirty="0"/>
          </a:p>
        </p:txBody>
      </p:sp>
      <p:sp>
        <p:nvSpPr>
          <p:cNvPr id="3" name="Content Placeholder 2"/>
          <p:cNvSpPr>
            <a:spLocks noGrp="1"/>
          </p:cNvSpPr>
          <p:nvPr>
            <p:ph idx="1"/>
          </p:nvPr>
        </p:nvSpPr>
        <p:spPr>
          <a:xfrm>
            <a:off x="914400" y="1735138"/>
            <a:ext cx="7313613" cy="4221162"/>
          </a:xfrm>
        </p:spPr>
        <p:txBody>
          <a:bodyPr>
            <a:normAutofit fontScale="25000" lnSpcReduction="20000"/>
          </a:bodyPr>
          <a:lstStyle/>
          <a:p>
            <a:pPr marL="0" indent="0">
              <a:buNone/>
            </a:pPr>
            <a:r>
              <a:rPr lang="en-US" sz="14400" i="1" dirty="0" smtClean="0">
                <a:latin typeface="Times New Roman"/>
                <a:cs typeface="Times New Roman"/>
              </a:rPr>
              <a:t>Border and Critical Security Studies</a:t>
            </a:r>
            <a:endParaRPr lang="en-US" sz="14400" dirty="0" smtClean="0">
              <a:latin typeface="Times New Roman"/>
              <a:cs typeface="Times New Roman"/>
            </a:endParaRPr>
          </a:p>
          <a:p>
            <a:pPr marL="0" indent="0">
              <a:buNone/>
            </a:pPr>
            <a:r>
              <a:rPr lang="en-US" sz="5600" dirty="0" smtClean="0">
                <a:latin typeface="Times New Roman"/>
                <a:cs typeface="Times New Roman"/>
              </a:rPr>
              <a:t>Bordering, Security Anxiety, Cultural Practice of Bordering as intensified yet localized practice of imperialist/sometimes inherited </a:t>
            </a:r>
            <a:r>
              <a:rPr lang="en-US" sz="5600" dirty="0" err="1" smtClean="0">
                <a:latin typeface="Times New Roman"/>
                <a:cs typeface="Times New Roman"/>
              </a:rPr>
              <a:t>facist</a:t>
            </a:r>
            <a:r>
              <a:rPr lang="en-US" sz="5600" dirty="0" smtClean="0">
                <a:latin typeface="Times New Roman"/>
                <a:cs typeface="Times New Roman"/>
              </a:rPr>
              <a:t> practice – ‘seeing like a border’- patrol and self surveillance, humans as border patrol inside race relations</a:t>
            </a:r>
          </a:p>
          <a:p>
            <a:pPr marL="0" indent="0">
              <a:buNone/>
            </a:pPr>
            <a:r>
              <a:rPr lang="en-US" sz="11200" i="1" dirty="0" smtClean="0">
                <a:latin typeface="Times New Roman"/>
                <a:cs typeface="Times New Roman"/>
              </a:rPr>
              <a:t>Critical </a:t>
            </a:r>
            <a:r>
              <a:rPr lang="en-US" sz="11200" i="1" dirty="0">
                <a:latin typeface="Times New Roman"/>
                <a:cs typeface="Times New Roman"/>
              </a:rPr>
              <a:t>Race Studies </a:t>
            </a:r>
            <a:r>
              <a:rPr lang="en-US" sz="11200" i="1" dirty="0" smtClean="0">
                <a:latin typeface="Times New Roman"/>
                <a:cs typeface="Times New Roman"/>
              </a:rPr>
              <a:t>and Human Geography</a:t>
            </a:r>
          </a:p>
          <a:p>
            <a:pPr marL="0" indent="0">
              <a:buNone/>
            </a:pPr>
            <a:r>
              <a:rPr lang="en-US" sz="5600" dirty="0" smtClean="0">
                <a:latin typeface="Times New Roman"/>
                <a:cs typeface="Times New Roman"/>
              </a:rPr>
              <a:t>race </a:t>
            </a:r>
            <a:r>
              <a:rPr lang="en-US" sz="5600" dirty="0">
                <a:latin typeface="Times New Roman"/>
                <a:cs typeface="Times New Roman"/>
              </a:rPr>
              <a:t>relations can be seen as a cultural production in the making, a material formation and highly intense emotions about race and identity in the city</a:t>
            </a:r>
            <a:r>
              <a:rPr lang="en-US" sz="5600" dirty="0" smtClean="0">
                <a:latin typeface="Times New Roman"/>
                <a:cs typeface="Times New Roman"/>
              </a:rPr>
              <a:t>.</a:t>
            </a:r>
          </a:p>
          <a:p>
            <a:pPr marL="0" indent="0">
              <a:buNone/>
            </a:pPr>
            <a:r>
              <a:rPr lang="en-US" sz="5600" dirty="0" smtClean="0">
                <a:latin typeface="Times New Roman"/>
                <a:cs typeface="Times New Roman"/>
              </a:rPr>
              <a:t>interface </a:t>
            </a:r>
            <a:r>
              <a:rPr lang="en-US" sz="5600" dirty="0">
                <a:latin typeface="Times New Roman"/>
                <a:cs typeface="Times New Roman"/>
              </a:rPr>
              <a:t>between racial anxiety and nationhood provides some context for better understanding the reconfiguration of race relations and social conflict as they </a:t>
            </a:r>
            <a:r>
              <a:rPr lang="en-US" sz="5600" dirty="0" smtClean="0">
                <a:latin typeface="Times New Roman"/>
                <a:cs typeface="Times New Roman"/>
              </a:rPr>
              <a:t>emerge </a:t>
            </a:r>
            <a:r>
              <a:rPr lang="en-US" sz="5600" dirty="0">
                <a:latin typeface="Times New Roman"/>
                <a:cs typeface="Times New Roman"/>
              </a:rPr>
              <a:t>on the ground </a:t>
            </a:r>
            <a:endParaRPr lang="en-US" sz="5600" dirty="0" smtClean="0">
              <a:latin typeface="Times New Roman"/>
              <a:cs typeface="Times New Roman"/>
            </a:endParaRPr>
          </a:p>
          <a:p>
            <a:pPr marL="0" indent="0">
              <a:buNone/>
            </a:pPr>
            <a:r>
              <a:rPr lang="en-US" sz="5600" dirty="0" smtClean="0">
                <a:latin typeface="Times New Roman"/>
                <a:cs typeface="Times New Roman"/>
              </a:rPr>
              <a:t>Reorganizations of cities according to dispersal, expulsion or top down urban planning (multinationals) so race relations are recast in new ways but still premised on dispersal or expulsive political practices (</a:t>
            </a:r>
            <a:r>
              <a:rPr lang="en-US" sz="5600" dirty="0" err="1" smtClean="0">
                <a:latin typeface="Times New Roman"/>
                <a:cs typeface="Times New Roman"/>
              </a:rPr>
              <a:t>e,g</a:t>
            </a:r>
            <a:r>
              <a:rPr lang="en-US" sz="5600" dirty="0" smtClean="0">
                <a:latin typeface="Times New Roman"/>
                <a:cs typeface="Times New Roman"/>
              </a:rPr>
              <a:t>. group area act)</a:t>
            </a:r>
          </a:p>
          <a:p>
            <a:endParaRPr lang="en-US" sz="6200" dirty="0"/>
          </a:p>
          <a:p>
            <a:endParaRPr lang="en-US" dirty="0"/>
          </a:p>
        </p:txBody>
      </p:sp>
    </p:spTree>
    <p:extLst>
      <p:ext uri="{BB962C8B-B14F-4D97-AF65-F5344CB8AC3E}">
        <p14:creationId xmlns:p14="http://schemas.microsoft.com/office/powerpoint/2010/main" val="497347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0038"/>
            <a:ext cx="7313613" cy="1231900"/>
          </a:xfrm>
        </p:spPr>
        <p:txBody>
          <a:bodyPr/>
          <a:lstStyle/>
          <a:p>
            <a:r>
              <a:rPr lang="en-US" dirty="0" smtClean="0"/>
              <a:t>Phenomenology and Urban </a:t>
            </a:r>
            <a:r>
              <a:rPr lang="en-US" dirty="0" err="1" smtClean="0"/>
              <a:t>Imagineries</a:t>
            </a:r>
            <a:endParaRPr lang="en-US" dirty="0"/>
          </a:p>
        </p:txBody>
      </p:sp>
      <p:sp>
        <p:nvSpPr>
          <p:cNvPr id="3" name="Content Placeholder 2"/>
          <p:cNvSpPr>
            <a:spLocks noGrp="1"/>
          </p:cNvSpPr>
          <p:nvPr>
            <p:ph idx="1"/>
          </p:nvPr>
        </p:nvSpPr>
        <p:spPr/>
        <p:txBody>
          <a:bodyPr>
            <a:normAutofit fontScale="32500" lnSpcReduction="20000"/>
          </a:bodyPr>
          <a:lstStyle/>
          <a:p>
            <a:r>
              <a:rPr lang="en-US" sz="6200" dirty="0" err="1" smtClean="0"/>
              <a:t>Phenomenologies</a:t>
            </a:r>
            <a:r>
              <a:rPr lang="en-US" sz="6200" dirty="0" smtClean="0"/>
              <a:t> </a:t>
            </a:r>
            <a:r>
              <a:rPr lang="en-US" sz="6200" dirty="0"/>
              <a:t>of </a:t>
            </a:r>
            <a:r>
              <a:rPr lang="en-US" sz="6200" dirty="0" smtClean="0"/>
              <a:t>Urban Meaning: </a:t>
            </a:r>
            <a:r>
              <a:rPr lang="en-US" sz="6200" dirty="0"/>
              <a:t>Spatial </a:t>
            </a:r>
            <a:r>
              <a:rPr lang="en-US" sz="6200" dirty="0" smtClean="0"/>
              <a:t>Imaginaries, Identity Violence </a:t>
            </a:r>
            <a:r>
              <a:rPr lang="en-US" sz="6200" dirty="0"/>
              <a:t>and the </a:t>
            </a:r>
            <a:r>
              <a:rPr lang="en-US" sz="6200" dirty="0" smtClean="0"/>
              <a:t>Sacrificial </a:t>
            </a:r>
            <a:r>
              <a:rPr lang="en-US" sz="6200" dirty="0"/>
              <a:t>Stranger</a:t>
            </a:r>
          </a:p>
          <a:p>
            <a:pPr lvl="1"/>
            <a:endParaRPr lang="en-US" sz="6200" dirty="0"/>
          </a:p>
          <a:p>
            <a:pPr marL="457200" lvl="1" indent="0">
              <a:buNone/>
            </a:pPr>
            <a:r>
              <a:rPr lang="en-US" sz="6200" i="1" dirty="0" smtClean="0"/>
              <a:t>explore </a:t>
            </a:r>
            <a:r>
              <a:rPr lang="en-US" sz="6200" i="1" dirty="0"/>
              <a:t>the </a:t>
            </a:r>
            <a:r>
              <a:rPr lang="en-US" sz="6200" i="1" dirty="0" err="1" smtClean="0"/>
              <a:t>spatialized</a:t>
            </a:r>
            <a:r>
              <a:rPr lang="en-US" sz="6200" i="1" dirty="0" smtClean="0"/>
              <a:t> and divided ways </a:t>
            </a:r>
            <a:r>
              <a:rPr lang="en-US" sz="6200" i="1" dirty="0"/>
              <a:t>in which disadvantaged young people conceptualize and narrate concepts of the border, the foreigner or sacrificial stranger, as Richard Kearney (1998) puts it.  As Kearney suggests, the ‘sacrificial stranger’ stands as a social and historical representation of people’s experiences of the ‘exteriority of otherness’. This otherness implies, in everyday practice, that those who we imagine may threaten our collective identity must be deemed strangers. However, if we are to think in terms of a much larger sense of </a:t>
            </a:r>
            <a:r>
              <a:rPr lang="en-US" sz="6200" i="1" dirty="0" smtClean="0"/>
              <a:t>spatial justice </a:t>
            </a:r>
            <a:r>
              <a:rPr lang="en-US" sz="6200" i="1" dirty="0"/>
              <a:t>this practice of </a:t>
            </a:r>
            <a:r>
              <a:rPr lang="en-US" sz="6200" i="1" dirty="0" err="1"/>
              <a:t>othering</a:t>
            </a:r>
            <a:r>
              <a:rPr lang="en-US" sz="6200" i="1" dirty="0"/>
              <a:t> represents a demonization of </a:t>
            </a:r>
            <a:r>
              <a:rPr lang="en-US" sz="6200" i="1" dirty="0" err="1"/>
              <a:t>alterity</a:t>
            </a:r>
            <a:r>
              <a:rPr lang="en-US" sz="6200" i="1" dirty="0"/>
              <a:t>; that is, it undermines our ability both individually and collectively to recognize difference as a legitimate frame of reference for our own sense of being and legitimacy in particular times and places (see </a:t>
            </a:r>
            <a:r>
              <a:rPr lang="en-US" sz="6200" i="1" dirty="0" err="1"/>
              <a:t>Levinas</a:t>
            </a:r>
            <a:r>
              <a:rPr lang="en-US" sz="6200" i="1" dirty="0"/>
              <a:t>, 1977). </a:t>
            </a:r>
          </a:p>
          <a:p>
            <a:endParaRPr lang="en-US" i="1" dirty="0"/>
          </a:p>
        </p:txBody>
      </p:sp>
    </p:spTree>
    <p:extLst>
      <p:ext uri="{BB962C8B-B14F-4D97-AF65-F5344CB8AC3E}">
        <p14:creationId xmlns:p14="http://schemas.microsoft.com/office/powerpoint/2010/main" val="36326940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3290</TotalTime>
  <Words>3892</Words>
  <Application>Microsoft Macintosh PowerPoint</Application>
  <PresentationFormat>On-screen Show (4:3)</PresentationFormat>
  <Paragraphs>175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Inkwell</vt:lpstr>
      <vt:lpstr>Cultural estrangement, ‘expulsions’ and the re-making of youth cultures in the securitized state: a South African and UK comparison </vt:lpstr>
      <vt:lpstr>Building the Ethnographic Case: Contained Young Lives, Intergenerational Conflict and the Power of History/Memory</vt:lpstr>
      <vt:lpstr>Methods</vt:lpstr>
      <vt:lpstr>Background &amp; Context</vt:lpstr>
      <vt:lpstr>Case Study Site 1: Mapping Popular Sentiments in their Contested Forms in the UK</vt:lpstr>
      <vt:lpstr>Mapping Contexts/UK Case: Popular and Populist  Political Sentiments, Spatial Injustices and Young People: Symbolic Violence and the Art of Refusal</vt:lpstr>
      <vt:lpstr>PowerPoint Presentation</vt:lpstr>
      <vt:lpstr>Theoretical Ideas</vt:lpstr>
      <vt:lpstr>Phenomenology and Urban Imagineries</vt:lpstr>
      <vt:lpstr>Surveillance, Space and Defenses</vt:lpstr>
      <vt:lpstr>Methods: South African Case</vt:lpstr>
      <vt:lpstr>Methodology: Reading and interpreting the subtextual accounts of youth populism as political messaging</vt:lpstr>
      <vt:lpstr>   Mapping Ethnographic Affect: Move 1  Mapping Populist Discourses on Race, Borders, Security, and Nation Digital Optics: Social Media and English Defense League  </vt:lpstr>
      <vt:lpstr>Facebook Feeds: EDL website</vt:lpstr>
      <vt:lpstr>PowerPoint Presentation</vt:lpstr>
      <vt:lpstr>PowerPoint Presentation</vt:lpstr>
      <vt:lpstr>PowerPoint Presentation</vt:lpstr>
      <vt:lpstr>Preliminary Findings - EDL</vt:lpstr>
      <vt:lpstr>Preliminary Findings - EFF</vt:lpstr>
      <vt:lpstr>PowerPoint Presentation</vt:lpstr>
      <vt:lpstr>Case Study Site 2: South Africa Cape Flats</vt:lpstr>
      <vt:lpstr>Cape Flats</vt:lpstr>
      <vt:lpstr>PowerPoint Presentation</vt:lpstr>
      <vt:lpstr>Changing nature of Surveillance, Expulsion and Dispersed Youth</vt:lpstr>
      <vt:lpstr>PowerPoint Presentation</vt:lpstr>
      <vt:lpstr>Image of Enslavement and Movement to the Cape Horn</vt:lpstr>
      <vt:lpstr>Normalizing Violence and Expulsion: Youth accounts of Confinement and Containment</vt:lpstr>
      <vt:lpstr>Policing Entanglements and Non-Action</vt:lpstr>
      <vt:lpstr>Descriptive Thematic Analysis: Preliminary Glance</vt:lpstr>
      <vt:lpstr>Security, Spatial Divisions, ‘Divide and Rule’</vt:lpstr>
      <vt:lpstr>PowerPoint Presentation</vt:lpstr>
      <vt:lpstr>PowerPoint Presentation</vt:lpstr>
      <vt:lpstr>   </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Dillabough</dc:creator>
  <cp:lastModifiedBy>jd217</cp:lastModifiedBy>
  <cp:revision>55</cp:revision>
  <dcterms:created xsi:type="dcterms:W3CDTF">2013-12-03T13:36:14Z</dcterms:created>
  <dcterms:modified xsi:type="dcterms:W3CDTF">2016-06-27T14:19:45Z</dcterms:modified>
</cp:coreProperties>
</file>